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67" r:id="rId12"/>
    <p:sldId id="262" r:id="rId13"/>
    <p:sldId id="265" r:id="rId14"/>
    <p:sldId id="263" r:id="rId15"/>
    <p:sldId id="266" r:id="rId16"/>
    <p:sldId id="257" r:id="rId17"/>
    <p:sldId id="258" r:id="rId18"/>
    <p:sldId id="259" r:id="rId19"/>
    <p:sldId id="2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864"/>
    <a:srgbClr val="DCC48F"/>
    <a:srgbClr val="0068A2"/>
    <a:srgbClr val="1789A2"/>
    <a:srgbClr val="156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D98FA6-8BAD-B740-9941-3DB455035CD4}"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98FA6-8BAD-B740-9941-3DB455035CD4}"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98FA6-8BAD-B740-9941-3DB455035CD4}"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98FA6-8BAD-B740-9941-3DB455035CD4}"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98FA6-8BAD-B740-9941-3DB455035CD4}"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D98FA6-8BAD-B740-9941-3DB455035CD4}"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98FA6-8BAD-B740-9941-3DB455035CD4}" type="datetimeFigureOut">
              <a:rPr lang="en-US" smtClean="0"/>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D98FA6-8BAD-B740-9941-3DB455035CD4}"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98FA6-8BAD-B740-9941-3DB455035CD4}" type="datetimeFigureOut">
              <a:rPr lang="en-US" smtClean="0"/>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98FA6-8BAD-B740-9941-3DB455035CD4}"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98FA6-8BAD-B740-9941-3DB455035CD4}"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FE7B7-C027-AD43-9E9E-5FD3EF3FAA0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98FA6-8BAD-B740-9941-3DB455035CD4}" type="datetimeFigureOut">
              <a:rPr lang="en-US" smtClean="0"/>
              <a:t>10/5/2014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FE7B7-C027-AD43-9E9E-5FD3EF3FAA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81000"/>
            <a:ext cx="9144000" cy="6096000"/>
          </a:xfrm>
          <a:prstGeom prst="rect">
            <a:avLst/>
          </a:prstGeom>
        </p:spPr>
      </p:pic>
      <p:sp>
        <p:nvSpPr>
          <p:cNvPr id="2" name="TextBox 1"/>
          <p:cNvSpPr txBox="1"/>
          <p:nvPr/>
        </p:nvSpPr>
        <p:spPr>
          <a:xfrm>
            <a:off x="2133600" y="5943600"/>
            <a:ext cx="7010400" cy="584776"/>
          </a:xfrm>
          <a:prstGeom prst="rect">
            <a:avLst/>
          </a:prstGeom>
          <a:noFill/>
        </p:spPr>
        <p:txBody>
          <a:bodyPr wrap="square" rtlCol="0">
            <a:spAutoFit/>
          </a:bodyPr>
          <a:lstStyle/>
          <a:p>
            <a:r>
              <a:rPr lang="en-US" sz="3200" b="1" dirty="0" smtClean="0">
                <a:solidFill>
                  <a:srgbClr val="FFFFFF"/>
                </a:solidFill>
              </a:rPr>
              <a:t>The First Century Cultural Background</a:t>
            </a:r>
            <a:endParaRPr lang="en-US" sz="3200"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V="1">
            <a:off x="2771192" y="1372790"/>
            <a:ext cx="5603810"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1752600"/>
            <a:ext cx="7841602" cy="2477601"/>
          </a:xfrm>
          <a:prstGeom prst="rect">
            <a:avLst/>
          </a:prstGeom>
          <a:noFill/>
          <a:ln>
            <a:noFill/>
          </a:ln>
        </p:spPr>
        <p:txBody>
          <a:bodyPr wrap="square" rtlCol="0" anchor="t">
            <a:spAutoFit/>
          </a:bodyPr>
          <a:lstStyle/>
          <a:p>
            <a:pPr>
              <a:spcAft>
                <a:spcPts val="600"/>
              </a:spcAft>
            </a:pPr>
            <a:r>
              <a:rPr lang="en-US" sz="2500" dirty="0" smtClean="0">
                <a:solidFill>
                  <a:srgbClr val="1B54AF"/>
                </a:solidFill>
                <a:latin typeface="Candara"/>
                <a:cs typeface="Candara"/>
              </a:rPr>
              <a:t>“While being treated by the exorcists, he fell into a serious illness and was thought to be about to die. On the very bed on which he lay, he received [grace, baptism] by [water] being poured over </a:t>
            </a:r>
            <a:r>
              <a:rPr lang="en-US" sz="2500" dirty="0" smtClean="0">
                <a:solidFill>
                  <a:srgbClr val="FF6600"/>
                </a:solidFill>
                <a:latin typeface="Candara"/>
                <a:cs typeface="Candara"/>
              </a:rPr>
              <a:t>[poured around]</a:t>
            </a:r>
            <a:r>
              <a:rPr lang="en-US" sz="2500" dirty="0" smtClean="0">
                <a:solidFill>
                  <a:srgbClr val="1B54AF"/>
                </a:solidFill>
                <a:latin typeface="Candara"/>
                <a:cs typeface="Candara"/>
              </a:rPr>
              <a:t> him, if indeed it may be said that such a one received it.”</a:t>
            </a:r>
          </a:p>
          <a:p>
            <a:pPr algn="r"/>
            <a:r>
              <a:rPr lang="en-US" sz="2500" i="1" dirty="0" smtClean="0">
                <a:solidFill>
                  <a:srgbClr val="1B54AF"/>
                </a:solidFill>
                <a:latin typeface="Candara"/>
                <a:cs typeface="Candara"/>
              </a:rPr>
              <a:t>Church History </a:t>
            </a:r>
            <a:r>
              <a:rPr lang="en-US" sz="2500" dirty="0" smtClean="0">
                <a:solidFill>
                  <a:srgbClr val="1B54AF"/>
                </a:solidFill>
                <a:latin typeface="Candara"/>
                <a:cs typeface="Candara"/>
              </a:rPr>
              <a:t>(citation from a letter, dated 251 AD)</a:t>
            </a:r>
            <a:endParaRPr lang="en-US" sz="2500" i="1" dirty="0" smtClean="0">
              <a:solidFill>
                <a:srgbClr val="1B54AF"/>
              </a:solidFill>
              <a:latin typeface="Candara"/>
              <a:cs typeface="Candara"/>
            </a:endParaRPr>
          </a:p>
          <a:p>
            <a:endParaRPr lang="en-US" sz="2500" b="1" dirty="0">
              <a:solidFill>
                <a:srgbClr val="1B54AF"/>
              </a:solidFill>
              <a:latin typeface="Candara"/>
              <a:cs typeface="Candara"/>
            </a:endParaRPr>
          </a:p>
        </p:txBody>
      </p:sp>
      <p:sp>
        <p:nvSpPr>
          <p:cNvPr id="17" name="Rounded Rectangle 16"/>
          <p:cNvSpPr/>
          <p:nvPr/>
        </p:nvSpPr>
        <p:spPr>
          <a:xfrm>
            <a:off x="609600" y="1066800"/>
            <a:ext cx="3962400"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Eusebius on </a:t>
            </a:r>
            <a:r>
              <a:rPr lang="en-US" sz="3000" dirty="0" err="1" smtClean="0">
                <a:ln>
                  <a:solidFill>
                    <a:srgbClr val="1B54AF"/>
                  </a:solidFill>
                </a:ln>
                <a:solidFill>
                  <a:srgbClr val="1B54AF"/>
                </a:solidFill>
                <a:latin typeface="Eurostile"/>
                <a:cs typeface="Eurostile"/>
              </a:rPr>
              <a:t>Novatian</a:t>
            </a:r>
            <a:endParaRPr lang="en-US" sz="3000" dirty="0" smtClean="0">
              <a:ln>
                <a:solidFill>
                  <a:srgbClr val="1B54AF"/>
                </a:solidFill>
              </a:ln>
              <a:solidFill>
                <a:srgbClr val="1B54AF"/>
              </a:solidFill>
              <a:latin typeface="Eurostile"/>
              <a:cs typeface="Eurostile"/>
            </a:endParaRPr>
          </a:p>
        </p:txBody>
      </p:sp>
      <p:cxnSp>
        <p:nvCxnSpPr>
          <p:cNvPr id="20" name="Straight Connector 19"/>
          <p:cNvCxnSpPr/>
          <p:nvPr/>
        </p:nvCxnSpPr>
        <p:spPr>
          <a:xfrm flipV="1">
            <a:off x="545063" y="4418406"/>
            <a:ext cx="7829939"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rcRect t="14574" b="49719"/>
          <a:stretch>
            <a:fillRect/>
          </a:stretch>
        </p:blipFill>
        <p:spPr>
          <a:xfrm>
            <a:off x="0" y="4861679"/>
            <a:ext cx="9144000" cy="1996321"/>
          </a:xfrm>
          <a:prstGeom prst="rect">
            <a:avLst/>
          </a:prstGeom>
        </p:spPr>
      </p:pic>
      <p:sp>
        <p:nvSpPr>
          <p:cNvPr id="6" name="TextBox 5"/>
          <p:cNvSpPr txBox="1"/>
          <p:nvPr/>
        </p:nvSpPr>
        <p:spPr>
          <a:xfrm>
            <a:off x="990600" y="5943600"/>
            <a:ext cx="7086600" cy="553998"/>
          </a:xfrm>
          <a:prstGeom prst="rect">
            <a:avLst/>
          </a:prstGeom>
          <a:noFill/>
        </p:spPr>
        <p:txBody>
          <a:bodyPr wrap="square" rtlCol="0">
            <a:spAutoFit/>
          </a:bodyPr>
          <a:lstStyle/>
          <a:p>
            <a:pPr algn="ctr"/>
            <a:r>
              <a:rPr lang="en-US" sz="3000" dirty="0" smtClean="0">
                <a:solidFill>
                  <a:srgbClr val="1B54AF"/>
                </a:solidFill>
                <a:effectLst>
                  <a:outerShdw blurRad="50800" dist="38100" dir="2700000">
                    <a:srgbClr val="000000">
                      <a:alpha val="43000"/>
                    </a:srgbClr>
                  </a:outerShdw>
                </a:effectLst>
                <a:latin typeface="Hobo Std"/>
                <a:cs typeface="Hobo Std"/>
              </a:rPr>
              <a:t>Meaning of Baptism: Early Church</a:t>
            </a:r>
          </a:p>
        </p:txBody>
      </p:sp>
    </p:spTree>
    <p:extLst>
      <p:ext uri="{BB962C8B-B14F-4D97-AF65-F5344CB8AC3E}">
        <p14:creationId xmlns:p14="http://schemas.microsoft.com/office/powerpoint/2010/main" val="1294674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990600"/>
            <a:ext cx="970234"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rcRect b="25075"/>
          <a:stretch>
            <a:fillRect/>
          </a:stretch>
        </p:blipFill>
        <p:spPr>
          <a:xfrm flipH="1">
            <a:off x="0" y="5055438"/>
            <a:ext cx="9144000" cy="1802562"/>
          </a:xfrm>
          <a:prstGeom prst="rect">
            <a:avLst/>
          </a:prstGeom>
        </p:spPr>
      </p:pic>
      <p:sp>
        <p:nvSpPr>
          <p:cNvPr id="5" name="TextBox 4"/>
          <p:cNvSpPr txBox="1"/>
          <p:nvPr/>
        </p:nvSpPr>
        <p:spPr>
          <a:xfrm>
            <a:off x="228600" y="4947791"/>
            <a:ext cx="4495800" cy="538609"/>
          </a:xfrm>
          <a:prstGeom prst="rect">
            <a:avLst/>
          </a:prstGeom>
          <a:noFill/>
        </p:spPr>
        <p:txBody>
          <a:bodyPr wrap="square" rtlCol="0">
            <a:spAutoFit/>
          </a:bodyPr>
          <a:lstStyle/>
          <a:p>
            <a:r>
              <a:rPr lang="en-US" sz="2900" dirty="0" smtClean="0">
                <a:solidFill>
                  <a:srgbClr val="0068A2"/>
                </a:solidFill>
                <a:latin typeface="Eurostile"/>
                <a:cs typeface="Eurostile"/>
              </a:rPr>
              <a:t>Jewish Washings</a:t>
            </a:r>
            <a:endParaRPr lang="en-US" sz="2900" dirty="0">
              <a:solidFill>
                <a:srgbClr val="0068A2"/>
              </a:solidFill>
              <a:latin typeface="Eurostile"/>
              <a:cs typeface="Eurostile"/>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931" b="94931" l="16394" r="81154">
                        <a14:foregroundMark x1="52788" y1="12083" x2="63606" y2="28125"/>
                        <a14:foregroundMark x1="51875" y1="19722" x2="49567" y2="27708"/>
                        <a14:foregroundMark x1="46058" y1="45069" x2="34038" y2="52708"/>
                        <a14:foregroundMark x1="69471" y1="58611" x2="65625" y2="72569"/>
                        <a14:foregroundMark x1="57163" y1="68333" x2="57163" y2="70417"/>
                        <a14:foregroundMark x1="63029" y1="86944" x2="65625" y2="86944"/>
                      </a14:backgroundRemoval>
                    </a14:imgEffect>
                  </a14:imgLayer>
                </a14:imgProps>
              </a:ext>
            </a:extLst>
          </a:blip>
          <a:srcRect l="10333" r="12109"/>
          <a:stretch/>
        </p:blipFill>
        <p:spPr>
          <a:xfrm>
            <a:off x="2063205" y="304800"/>
            <a:ext cx="5023395" cy="4484077"/>
          </a:xfrm>
          <a:prstGeom prst="rect">
            <a:avLst/>
          </a:prstGeom>
          <a:ln>
            <a:solidFill>
              <a:srgbClr val="0068A2"/>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b="25075"/>
          <a:stretch>
            <a:fillRect/>
          </a:stretch>
        </p:blipFill>
        <p:spPr>
          <a:xfrm flipH="1">
            <a:off x="0" y="5055438"/>
            <a:ext cx="9144000" cy="1802562"/>
          </a:xfrm>
          <a:prstGeom prst="rect">
            <a:avLst/>
          </a:prstGeom>
        </p:spPr>
      </p:pic>
      <p:sp>
        <p:nvSpPr>
          <p:cNvPr id="3" name="TextBox 2"/>
          <p:cNvSpPr txBox="1"/>
          <p:nvPr/>
        </p:nvSpPr>
        <p:spPr>
          <a:xfrm>
            <a:off x="228600" y="5161746"/>
            <a:ext cx="4495800" cy="477054"/>
          </a:xfrm>
          <a:prstGeom prst="rect">
            <a:avLst/>
          </a:prstGeom>
          <a:noFill/>
        </p:spPr>
        <p:txBody>
          <a:bodyPr wrap="square" rtlCol="0">
            <a:spAutoFit/>
          </a:bodyPr>
          <a:lstStyle/>
          <a:p>
            <a:r>
              <a:rPr lang="en-US" sz="2400" dirty="0" smtClean="0">
                <a:solidFill>
                  <a:srgbClr val="0068A2"/>
                </a:solidFill>
                <a:latin typeface="Eurostile"/>
                <a:cs typeface="Eurostile"/>
              </a:rPr>
              <a:t>Jewish Washings</a:t>
            </a:r>
            <a:endParaRPr lang="en-US" sz="2400" dirty="0">
              <a:solidFill>
                <a:srgbClr val="0068A2"/>
              </a:solidFill>
              <a:latin typeface="Eurostile"/>
              <a:cs typeface="Eurostile"/>
            </a:endParaRPr>
          </a:p>
        </p:txBody>
      </p:sp>
      <p:cxnSp>
        <p:nvCxnSpPr>
          <p:cNvPr id="4" name="Straight Connector 3"/>
          <p:cNvCxnSpPr/>
          <p:nvPr/>
        </p:nvCxnSpPr>
        <p:spPr>
          <a:xfrm>
            <a:off x="3733801" y="760411"/>
            <a:ext cx="4190999" cy="1588"/>
          </a:xfrm>
          <a:prstGeom prst="line">
            <a:avLst/>
          </a:prstGeom>
          <a:ln w="19050" cap="flat" cmpd="sng" algn="ctr">
            <a:solidFill>
              <a:srgbClr val="0068A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1066800" y="457200"/>
            <a:ext cx="5181601" cy="533399"/>
          </a:xfrm>
          <a:prstGeom prst="roundRect">
            <a:avLst/>
          </a:prstGeom>
          <a:solidFill>
            <a:schemeClr val="bg1"/>
          </a:solidFill>
          <a:ln>
            <a:solidFill>
              <a:srgbClr val="0068A2"/>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smtClean="0">
                <a:solidFill>
                  <a:srgbClr val="0068A2"/>
                </a:solidFill>
                <a:latin typeface="Eurostile"/>
                <a:cs typeface="Eurostile"/>
              </a:rPr>
              <a:t>Josephus On Lev. 15:16</a:t>
            </a:r>
            <a:endParaRPr lang="en-US" sz="2100" dirty="0">
              <a:solidFill>
                <a:srgbClr val="0068A2"/>
              </a:solidFill>
              <a:latin typeface="Eurostile"/>
              <a:cs typeface="Eurostile"/>
            </a:endParaRPr>
          </a:p>
        </p:txBody>
      </p:sp>
      <p:sp>
        <p:nvSpPr>
          <p:cNvPr id="6" name="TextBox 5"/>
          <p:cNvSpPr txBox="1"/>
          <p:nvPr/>
        </p:nvSpPr>
        <p:spPr>
          <a:xfrm>
            <a:off x="1066800" y="1143000"/>
            <a:ext cx="6858000" cy="3293209"/>
          </a:xfrm>
          <a:prstGeom prst="rect">
            <a:avLst/>
          </a:prstGeom>
          <a:noFill/>
        </p:spPr>
        <p:txBody>
          <a:bodyPr wrap="square" rtlCol="0">
            <a:spAutoFit/>
          </a:bodyPr>
          <a:lstStyle/>
          <a:p>
            <a:r>
              <a:rPr lang="en-US" sz="2600" dirty="0" smtClean="0">
                <a:solidFill>
                  <a:srgbClr val="0068A2"/>
                </a:solidFill>
                <a:latin typeface="Didot"/>
                <a:cs typeface="Didot"/>
              </a:rPr>
              <a:t>“But he that sheds his seed in his sleep, </a:t>
            </a:r>
            <a:r>
              <a:rPr lang="en-US" sz="2600" u="sng" dirty="0" smtClean="0">
                <a:solidFill>
                  <a:srgbClr val="0068A2"/>
                </a:solidFill>
                <a:latin typeface="Didot"/>
                <a:cs typeface="Didot"/>
              </a:rPr>
              <a:t>if he go down into cold water</a:t>
            </a:r>
            <a:r>
              <a:rPr lang="en-US" sz="2600" dirty="0" smtClean="0">
                <a:solidFill>
                  <a:srgbClr val="0068A2"/>
                </a:solidFill>
                <a:latin typeface="Didot"/>
                <a:cs typeface="Didot"/>
              </a:rPr>
              <a:t>, has the same privilege with those who have lawfully accompanied their wives.” </a:t>
            </a:r>
            <a:r>
              <a:rPr lang="en-US" sz="1900" dirty="0" smtClean="0">
                <a:solidFill>
                  <a:srgbClr val="0068A2"/>
                </a:solidFill>
                <a:latin typeface="Eurostile"/>
                <a:cs typeface="Eurostile"/>
              </a:rPr>
              <a:t>(Antiquities, 37-100 AD)</a:t>
            </a:r>
          </a:p>
          <a:p>
            <a:endParaRPr lang="en-US" sz="2600" dirty="0" smtClean="0">
              <a:solidFill>
                <a:srgbClr val="0068A2"/>
              </a:solidFill>
              <a:latin typeface="Didot"/>
              <a:cs typeface="Didot"/>
            </a:endParaRPr>
          </a:p>
          <a:p>
            <a:r>
              <a:rPr lang="en-US" sz="2600" dirty="0" smtClean="0">
                <a:solidFill>
                  <a:srgbClr val="0068A2"/>
                </a:solidFill>
                <a:latin typeface="Didot"/>
                <a:cs typeface="Didot"/>
              </a:rPr>
              <a:t>“Now if a man has a seminal emission, he shall </a:t>
            </a:r>
            <a:r>
              <a:rPr lang="en-US" sz="2600" u="sng" dirty="0" smtClean="0">
                <a:solidFill>
                  <a:srgbClr val="0068A2"/>
                </a:solidFill>
                <a:latin typeface="Didot"/>
                <a:cs typeface="Didot"/>
              </a:rPr>
              <a:t>bathe all his body in water</a:t>
            </a:r>
            <a:r>
              <a:rPr lang="en-US" sz="2600" dirty="0" smtClean="0">
                <a:solidFill>
                  <a:srgbClr val="0068A2"/>
                </a:solidFill>
                <a:latin typeface="Didot"/>
                <a:cs typeface="Didot"/>
              </a:rPr>
              <a:t> and be unclean until evening.”                   </a:t>
            </a:r>
            <a:r>
              <a:rPr lang="en-US" sz="1900" dirty="0" smtClean="0">
                <a:solidFill>
                  <a:srgbClr val="0068A2"/>
                </a:solidFill>
                <a:latin typeface="Eurostile"/>
                <a:cs typeface="Eurostile"/>
              </a:rPr>
              <a:t>(Lev. 15:16)</a:t>
            </a:r>
            <a:endParaRPr lang="en-US" sz="1900" dirty="0">
              <a:solidFill>
                <a:srgbClr val="0068A2"/>
              </a:solidFill>
              <a:latin typeface="Eurostile"/>
              <a:cs typeface="Eurostile"/>
            </a:endParaRPr>
          </a:p>
        </p:txBody>
      </p:sp>
      <p:cxnSp>
        <p:nvCxnSpPr>
          <p:cNvPr id="7" name="Straight Connector 6"/>
          <p:cNvCxnSpPr/>
          <p:nvPr/>
        </p:nvCxnSpPr>
        <p:spPr>
          <a:xfrm rot="10800000">
            <a:off x="1143001" y="5029200"/>
            <a:ext cx="6781799" cy="1589"/>
          </a:xfrm>
          <a:prstGeom prst="line">
            <a:avLst/>
          </a:prstGeom>
          <a:ln w="19050" cap="flat" cmpd="sng" algn="ctr">
            <a:solidFill>
              <a:srgbClr val="0068A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b="25075"/>
          <a:stretch>
            <a:fillRect/>
          </a:stretch>
        </p:blipFill>
        <p:spPr>
          <a:xfrm flipH="1">
            <a:off x="0" y="5055438"/>
            <a:ext cx="9144000" cy="1802562"/>
          </a:xfrm>
          <a:prstGeom prst="rect">
            <a:avLst/>
          </a:prstGeom>
        </p:spPr>
      </p:pic>
      <p:sp>
        <p:nvSpPr>
          <p:cNvPr id="3" name="TextBox 2"/>
          <p:cNvSpPr txBox="1"/>
          <p:nvPr/>
        </p:nvSpPr>
        <p:spPr>
          <a:xfrm>
            <a:off x="228600" y="5161746"/>
            <a:ext cx="4495800" cy="477054"/>
          </a:xfrm>
          <a:prstGeom prst="rect">
            <a:avLst/>
          </a:prstGeom>
          <a:noFill/>
        </p:spPr>
        <p:txBody>
          <a:bodyPr wrap="square" rtlCol="0">
            <a:spAutoFit/>
          </a:bodyPr>
          <a:lstStyle/>
          <a:p>
            <a:r>
              <a:rPr lang="en-US" sz="2400" dirty="0" smtClean="0">
                <a:solidFill>
                  <a:srgbClr val="0068A2"/>
                </a:solidFill>
                <a:latin typeface="Eurostile"/>
                <a:cs typeface="Eurostile"/>
              </a:rPr>
              <a:t>Jewish Washings</a:t>
            </a:r>
            <a:endParaRPr lang="en-US" sz="2400" dirty="0">
              <a:solidFill>
                <a:srgbClr val="0068A2"/>
              </a:solidFill>
              <a:latin typeface="Eurostile"/>
              <a:cs typeface="Eurostile"/>
            </a:endParaRPr>
          </a:p>
        </p:txBody>
      </p:sp>
      <p:cxnSp>
        <p:nvCxnSpPr>
          <p:cNvPr id="4" name="Straight Connector 3"/>
          <p:cNvCxnSpPr/>
          <p:nvPr/>
        </p:nvCxnSpPr>
        <p:spPr>
          <a:xfrm>
            <a:off x="3733801" y="760412"/>
            <a:ext cx="4800599" cy="1588"/>
          </a:xfrm>
          <a:prstGeom prst="line">
            <a:avLst/>
          </a:prstGeom>
          <a:ln w="19050" cap="flat" cmpd="sng" algn="ctr">
            <a:solidFill>
              <a:srgbClr val="0068A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533400" y="457201"/>
            <a:ext cx="5181601" cy="533399"/>
          </a:xfrm>
          <a:prstGeom prst="roundRect">
            <a:avLst/>
          </a:prstGeom>
          <a:solidFill>
            <a:schemeClr val="bg1"/>
          </a:solidFill>
          <a:ln>
            <a:solidFill>
              <a:srgbClr val="0068A2"/>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err="1" smtClean="0">
                <a:solidFill>
                  <a:srgbClr val="0068A2"/>
                </a:solidFill>
                <a:latin typeface="Eurostile"/>
                <a:cs typeface="Eurostile"/>
              </a:rPr>
              <a:t>Essenes</a:t>
            </a:r>
            <a:r>
              <a:rPr lang="en-US" sz="3300" dirty="0" smtClean="0">
                <a:solidFill>
                  <a:srgbClr val="0068A2"/>
                </a:solidFill>
                <a:latin typeface="Eurostile"/>
                <a:cs typeface="Eurostile"/>
              </a:rPr>
              <a:t> On Washings</a:t>
            </a:r>
            <a:endParaRPr lang="en-US" sz="2100" dirty="0">
              <a:solidFill>
                <a:srgbClr val="0068A2"/>
              </a:solidFill>
              <a:latin typeface="Eurostile"/>
              <a:cs typeface="Eurostile"/>
            </a:endParaRPr>
          </a:p>
        </p:txBody>
      </p:sp>
      <p:sp>
        <p:nvSpPr>
          <p:cNvPr id="6" name="TextBox 5"/>
          <p:cNvSpPr txBox="1"/>
          <p:nvPr/>
        </p:nvSpPr>
        <p:spPr>
          <a:xfrm>
            <a:off x="2895600" y="1066800"/>
            <a:ext cx="5791200" cy="3693318"/>
          </a:xfrm>
          <a:prstGeom prst="rect">
            <a:avLst/>
          </a:prstGeom>
          <a:noFill/>
        </p:spPr>
        <p:txBody>
          <a:bodyPr wrap="square" rtlCol="0">
            <a:spAutoFit/>
          </a:bodyPr>
          <a:lstStyle/>
          <a:p>
            <a:r>
              <a:rPr lang="en-US" sz="2600" dirty="0" smtClean="0">
                <a:solidFill>
                  <a:srgbClr val="0068A2"/>
                </a:solidFill>
                <a:latin typeface="Didot"/>
                <a:cs typeface="Didot"/>
              </a:rPr>
              <a:t>“No man shall bathe in dirty water or in an amount too shallow to cover a man.  He shall not purify himself with water contained in a vessel.  And as for the water of every rock-pool too shallow to cover a man, if an unclean man touches it he renders its water as unclean as water contained in a vessel.                  </a:t>
            </a:r>
            <a:r>
              <a:rPr lang="en-US" sz="1900" dirty="0" smtClean="0">
                <a:solidFill>
                  <a:srgbClr val="0068A2"/>
                </a:solidFill>
                <a:latin typeface="Eurostile"/>
                <a:cs typeface="Eurostile"/>
              </a:rPr>
              <a:t>(Damascus Document)</a:t>
            </a:r>
            <a:endParaRPr lang="en-US" sz="1900" dirty="0">
              <a:solidFill>
                <a:srgbClr val="0068A2"/>
              </a:solidFill>
              <a:latin typeface="Eurostile"/>
              <a:cs typeface="Eurostile"/>
            </a:endParaRPr>
          </a:p>
        </p:txBody>
      </p:sp>
      <p:cxnSp>
        <p:nvCxnSpPr>
          <p:cNvPr id="7" name="Straight Connector 6"/>
          <p:cNvCxnSpPr/>
          <p:nvPr/>
        </p:nvCxnSpPr>
        <p:spPr>
          <a:xfrm rot="10800000">
            <a:off x="533402" y="4951411"/>
            <a:ext cx="8000998" cy="1588"/>
          </a:xfrm>
          <a:prstGeom prst="line">
            <a:avLst/>
          </a:prstGeom>
          <a:ln w="19050" cap="flat" cmpd="sng" algn="ctr">
            <a:solidFill>
              <a:srgbClr val="0068A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533400" y="1447800"/>
            <a:ext cx="2296160" cy="2870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b="25075"/>
          <a:stretch>
            <a:fillRect/>
          </a:stretch>
        </p:blipFill>
        <p:spPr>
          <a:xfrm flipH="1">
            <a:off x="0" y="5055438"/>
            <a:ext cx="9144000" cy="1802562"/>
          </a:xfrm>
          <a:prstGeom prst="rect">
            <a:avLst/>
          </a:prstGeom>
        </p:spPr>
      </p:pic>
      <p:sp>
        <p:nvSpPr>
          <p:cNvPr id="3" name="TextBox 2"/>
          <p:cNvSpPr txBox="1"/>
          <p:nvPr/>
        </p:nvSpPr>
        <p:spPr>
          <a:xfrm>
            <a:off x="228600" y="5161746"/>
            <a:ext cx="4495800" cy="477054"/>
          </a:xfrm>
          <a:prstGeom prst="rect">
            <a:avLst/>
          </a:prstGeom>
          <a:noFill/>
        </p:spPr>
        <p:txBody>
          <a:bodyPr wrap="square" rtlCol="0">
            <a:spAutoFit/>
          </a:bodyPr>
          <a:lstStyle/>
          <a:p>
            <a:r>
              <a:rPr lang="en-US" sz="2400" dirty="0" smtClean="0">
                <a:solidFill>
                  <a:srgbClr val="0068A2"/>
                </a:solidFill>
                <a:latin typeface="Eurostile"/>
                <a:cs typeface="Eurostile"/>
              </a:rPr>
              <a:t>Jewish Washings</a:t>
            </a:r>
            <a:endParaRPr lang="en-US" sz="2400" dirty="0">
              <a:solidFill>
                <a:srgbClr val="0068A2"/>
              </a:solidFill>
              <a:latin typeface="Eurostile"/>
              <a:cs typeface="Eurostile"/>
            </a:endParaRPr>
          </a:p>
        </p:txBody>
      </p:sp>
      <p:cxnSp>
        <p:nvCxnSpPr>
          <p:cNvPr id="4" name="Straight Connector 3"/>
          <p:cNvCxnSpPr/>
          <p:nvPr/>
        </p:nvCxnSpPr>
        <p:spPr>
          <a:xfrm>
            <a:off x="3733801" y="760411"/>
            <a:ext cx="4800599" cy="1588"/>
          </a:xfrm>
          <a:prstGeom prst="line">
            <a:avLst/>
          </a:prstGeom>
          <a:ln w="19050" cap="flat" cmpd="sng" algn="ctr">
            <a:solidFill>
              <a:srgbClr val="0068A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609600" y="457200"/>
            <a:ext cx="6476999" cy="533399"/>
          </a:xfrm>
          <a:prstGeom prst="roundRect">
            <a:avLst/>
          </a:prstGeom>
          <a:solidFill>
            <a:schemeClr val="bg1"/>
          </a:solidFill>
          <a:ln>
            <a:solidFill>
              <a:srgbClr val="0068A2"/>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err="1" smtClean="0">
                <a:solidFill>
                  <a:srgbClr val="0068A2"/>
                </a:solidFill>
                <a:latin typeface="Eurostile"/>
                <a:cs typeface="Eurostile"/>
              </a:rPr>
              <a:t>Mishnah</a:t>
            </a:r>
            <a:r>
              <a:rPr lang="en-US" sz="3300" dirty="0" smtClean="0">
                <a:solidFill>
                  <a:srgbClr val="0068A2"/>
                </a:solidFill>
                <a:latin typeface="Eurostile"/>
                <a:cs typeface="Eurostile"/>
              </a:rPr>
              <a:t> Rules on Jewish </a:t>
            </a:r>
            <a:r>
              <a:rPr lang="en-US" sz="3300" dirty="0" err="1" smtClean="0">
                <a:solidFill>
                  <a:srgbClr val="0068A2"/>
                </a:solidFill>
                <a:latin typeface="Eurostile"/>
                <a:cs typeface="Eurostile"/>
              </a:rPr>
              <a:t>Mikvahs</a:t>
            </a:r>
            <a:endParaRPr lang="en-US" sz="2100" dirty="0">
              <a:solidFill>
                <a:srgbClr val="0068A2"/>
              </a:solidFill>
              <a:latin typeface="Eurostile"/>
              <a:cs typeface="Eurostile"/>
            </a:endParaRPr>
          </a:p>
        </p:txBody>
      </p:sp>
      <p:cxnSp>
        <p:nvCxnSpPr>
          <p:cNvPr id="7" name="Straight Connector 6"/>
          <p:cNvCxnSpPr/>
          <p:nvPr/>
        </p:nvCxnSpPr>
        <p:spPr>
          <a:xfrm rot="10800000" flipV="1">
            <a:off x="609602" y="4953000"/>
            <a:ext cx="7924798" cy="24648"/>
          </a:xfrm>
          <a:prstGeom prst="line">
            <a:avLst/>
          </a:prstGeom>
          <a:ln w="19050" cap="flat" cmpd="sng" algn="ctr">
            <a:solidFill>
              <a:srgbClr val="0068A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609600" y="1447800"/>
            <a:ext cx="4114800" cy="3086100"/>
          </a:xfrm>
          <a:prstGeom prst="rect">
            <a:avLst/>
          </a:prstGeom>
        </p:spPr>
      </p:pic>
      <p:sp>
        <p:nvSpPr>
          <p:cNvPr id="13" name="Vertical Text Placeholder 12"/>
          <p:cNvSpPr>
            <a:spLocks noGrp="1"/>
          </p:cNvSpPr>
          <p:nvPr>
            <p:ph type="body" orient="vert" idx="1"/>
          </p:nvPr>
        </p:nvSpPr>
        <p:spPr>
          <a:xfrm>
            <a:off x="4800600" y="1370010"/>
            <a:ext cx="4191000" cy="3811590"/>
          </a:xfrm>
        </p:spPr>
        <p:txBody>
          <a:bodyPr vert="horz">
            <a:normAutofit/>
          </a:bodyPr>
          <a:lstStyle/>
          <a:p>
            <a:pPr marL="227013" indent="-227013"/>
            <a:r>
              <a:rPr lang="en-US" sz="2500" dirty="0" smtClean="0">
                <a:solidFill>
                  <a:srgbClr val="0068A2"/>
                </a:solidFill>
                <a:latin typeface="Didot"/>
                <a:cs typeface="Didot"/>
              </a:rPr>
              <a:t>Immersion</a:t>
            </a:r>
            <a:r>
              <a:rPr lang="en-US" sz="2500" dirty="0">
                <a:solidFill>
                  <a:srgbClr val="0068A2"/>
                </a:solidFill>
                <a:latin typeface="Didot"/>
                <a:cs typeface="Didot"/>
              </a:rPr>
              <a:t>:</a:t>
            </a:r>
            <a:r>
              <a:rPr lang="en-US" sz="2500" dirty="0" smtClean="0">
                <a:solidFill>
                  <a:srgbClr val="0068A2"/>
                </a:solidFill>
                <a:latin typeface="Didot"/>
                <a:cs typeface="Didot"/>
              </a:rPr>
              <a:t> water must touch entire body</a:t>
            </a:r>
          </a:p>
          <a:p>
            <a:pPr marL="227013" indent="-227013"/>
            <a:r>
              <a:rPr lang="en-US" sz="2500" dirty="0" smtClean="0">
                <a:solidFill>
                  <a:srgbClr val="0068A2"/>
                </a:solidFill>
                <a:latin typeface="Didot"/>
                <a:cs typeface="Didot"/>
              </a:rPr>
              <a:t>Must contain 40 </a:t>
            </a:r>
            <a:r>
              <a:rPr lang="en-US" sz="2500" dirty="0" err="1" smtClean="0">
                <a:solidFill>
                  <a:srgbClr val="0068A2"/>
                </a:solidFill>
                <a:latin typeface="Didot"/>
                <a:cs typeface="Didot"/>
              </a:rPr>
              <a:t>seahs</a:t>
            </a:r>
            <a:r>
              <a:rPr lang="en-US" sz="2500" dirty="0" smtClean="0">
                <a:solidFill>
                  <a:srgbClr val="0068A2"/>
                </a:solidFill>
                <a:latin typeface="Didot"/>
                <a:cs typeface="Didot"/>
              </a:rPr>
              <a:t>     of water (77-140 gal.)</a:t>
            </a:r>
          </a:p>
          <a:p>
            <a:pPr marL="227013" indent="-227013"/>
            <a:r>
              <a:rPr lang="en-US" sz="2500" dirty="0" smtClean="0">
                <a:solidFill>
                  <a:srgbClr val="0068A2"/>
                </a:solidFill>
                <a:latin typeface="Didot"/>
                <a:cs typeface="Didot"/>
              </a:rPr>
              <a:t>Must be deep enough to permit full immersion</a:t>
            </a:r>
          </a:p>
          <a:p>
            <a:pPr marL="227013" indent="-227013"/>
            <a:r>
              <a:rPr lang="en-US" sz="2500" dirty="0" smtClean="0">
                <a:solidFill>
                  <a:srgbClr val="0068A2"/>
                </a:solidFill>
                <a:latin typeface="Didot"/>
                <a:cs typeface="Didot"/>
              </a:rPr>
              <a:t>Must contain only clean water</a:t>
            </a:r>
          </a:p>
          <a:p>
            <a:endParaRPr lang="en-US" sz="2500" dirty="0">
              <a:latin typeface="Didot"/>
              <a:cs typeface="Dido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72000"/>
            <a:ext cx="9144000" cy="2286000"/>
            <a:chOff x="0" y="4572000"/>
            <a:chExt cx="9144000" cy="2286000"/>
          </a:xfrm>
        </p:grpSpPr>
        <p:pic>
          <p:nvPicPr>
            <p:cNvPr id="5" name="Picture 4"/>
            <p:cNvPicPr>
              <a:picLocks noChangeAspect="1"/>
            </p:cNvPicPr>
            <p:nvPr/>
          </p:nvPicPr>
          <p:blipFill>
            <a:blip r:embed="rId2"/>
            <a:srcRect l="1613" t="12639" r="1613" b="2361"/>
            <a:stretch>
              <a:fillRect/>
            </a:stretch>
          </p:blipFill>
          <p:spPr>
            <a:xfrm>
              <a:off x="0" y="4572000"/>
              <a:ext cx="9144000" cy="2286000"/>
            </a:xfrm>
            <a:prstGeom prst="rect">
              <a:avLst/>
            </a:prstGeom>
          </p:spPr>
        </p:pic>
        <p:sp>
          <p:nvSpPr>
            <p:cNvPr id="6" name="Rectangle 5"/>
            <p:cNvSpPr/>
            <p:nvPr/>
          </p:nvSpPr>
          <p:spPr>
            <a:xfrm>
              <a:off x="0" y="4572000"/>
              <a:ext cx="4419600" cy="1219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 y="5039380"/>
            <a:ext cx="5867400" cy="523220"/>
          </a:xfrm>
          <a:prstGeom prst="rect">
            <a:avLst/>
          </a:prstGeom>
          <a:noFill/>
        </p:spPr>
        <p:txBody>
          <a:bodyPr wrap="square" rtlCol="0">
            <a:spAutoFit/>
          </a:bodyPr>
          <a:lstStyle/>
          <a:p>
            <a:r>
              <a:rPr lang="en-US" sz="2800" dirty="0" smtClean="0">
                <a:solidFill>
                  <a:srgbClr val="1789A2"/>
                </a:solidFill>
                <a:latin typeface="Eurostile"/>
                <a:cs typeface="Eurostile"/>
              </a:rPr>
              <a:t>Washings: Greco-Roman Paganism</a:t>
            </a:r>
            <a:endParaRPr lang="en-US" sz="2800" dirty="0">
              <a:solidFill>
                <a:srgbClr val="1789A2"/>
              </a:solidFill>
              <a:latin typeface="Eurostile"/>
              <a:cs typeface="Eurostile"/>
            </a:endParaRPr>
          </a:p>
        </p:txBody>
      </p:sp>
      <p:pic>
        <p:nvPicPr>
          <p:cNvPr id="9" name="Picture 8"/>
          <p:cNvPicPr>
            <a:picLocks noChangeAspect="1"/>
          </p:cNvPicPr>
          <p:nvPr/>
        </p:nvPicPr>
        <p:blipFill>
          <a:blip r:embed="rId3"/>
          <a:stretch>
            <a:fillRect/>
          </a:stretch>
        </p:blipFill>
        <p:spPr>
          <a:xfrm>
            <a:off x="1258200" y="685800"/>
            <a:ext cx="6514200" cy="41365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19599" y="1217611"/>
            <a:ext cx="3505200" cy="0"/>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1143001" y="4418010"/>
            <a:ext cx="6781799" cy="1589"/>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066799" y="914400"/>
            <a:ext cx="3352800" cy="533400"/>
          </a:xfrm>
          <a:prstGeom prst="roundRect">
            <a:avLst/>
          </a:prstGeom>
          <a:solidFill>
            <a:schemeClr val="bg1"/>
          </a:solidFill>
          <a:ln>
            <a:solidFill>
              <a:srgbClr val="156246"/>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smtClean="0">
                <a:solidFill>
                  <a:srgbClr val="156246"/>
                </a:solidFill>
                <a:latin typeface="Eurostile"/>
                <a:cs typeface="Eurostile"/>
              </a:rPr>
              <a:t>Oracle at Delphi</a:t>
            </a:r>
            <a:endParaRPr lang="en-US" sz="3300" dirty="0">
              <a:solidFill>
                <a:srgbClr val="156246"/>
              </a:solidFill>
              <a:latin typeface="Eurostile"/>
              <a:cs typeface="Eurostile"/>
            </a:endParaRPr>
          </a:p>
        </p:txBody>
      </p:sp>
      <p:sp>
        <p:nvSpPr>
          <p:cNvPr id="14" name="TextBox 13"/>
          <p:cNvSpPr txBox="1"/>
          <p:nvPr/>
        </p:nvSpPr>
        <p:spPr>
          <a:xfrm>
            <a:off x="1066799" y="1676398"/>
            <a:ext cx="6858000" cy="2492990"/>
          </a:xfrm>
          <a:prstGeom prst="rect">
            <a:avLst/>
          </a:prstGeom>
          <a:noFill/>
        </p:spPr>
        <p:txBody>
          <a:bodyPr wrap="square" rtlCol="0">
            <a:spAutoFit/>
          </a:bodyPr>
          <a:lstStyle/>
          <a:p>
            <a:r>
              <a:rPr lang="en-US" sz="2600" dirty="0" smtClean="0">
                <a:solidFill>
                  <a:srgbClr val="156246"/>
                </a:solidFill>
                <a:latin typeface="Didot"/>
                <a:cs typeface="Didot"/>
              </a:rPr>
              <a:t>“Come, stranger, pure in mind, to the precinct of the pure god, after touching your hand in the stream of the nymphs.  For a tiny drop suffices for a good man, but the whole ocean shall not cleanse a wicked man with its streams.”</a:t>
            </a:r>
            <a:endParaRPr lang="en-US" sz="2600" dirty="0">
              <a:solidFill>
                <a:srgbClr val="156246"/>
              </a:solidFill>
              <a:latin typeface="Didot"/>
              <a:cs typeface="Didot"/>
            </a:endParaRPr>
          </a:p>
        </p:txBody>
      </p:sp>
      <p:grpSp>
        <p:nvGrpSpPr>
          <p:cNvPr id="17" name="Group 16"/>
          <p:cNvGrpSpPr/>
          <p:nvPr/>
        </p:nvGrpSpPr>
        <p:grpSpPr>
          <a:xfrm>
            <a:off x="0" y="4572000"/>
            <a:ext cx="9144000" cy="2286000"/>
            <a:chOff x="0" y="4572000"/>
            <a:chExt cx="9144000" cy="2286000"/>
          </a:xfrm>
        </p:grpSpPr>
        <p:pic>
          <p:nvPicPr>
            <p:cNvPr id="4" name="Picture 3"/>
            <p:cNvPicPr>
              <a:picLocks noChangeAspect="1"/>
            </p:cNvPicPr>
            <p:nvPr/>
          </p:nvPicPr>
          <p:blipFill>
            <a:blip r:embed="rId2"/>
            <a:srcRect l="1613" t="12639" r="1613" b="2361"/>
            <a:stretch>
              <a:fillRect/>
            </a:stretch>
          </p:blipFill>
          <p:spPr>
            <a:xfrm>
              <a:off x="0" y="4572000"/>
              <a:ext cx="9144000" cy="2286000"/>
            </a:xfrm>
            <a:prstGeom prst="rect">
              <a:avLst/>
            </a:prstGeom>
          </p:spPr>
        </p:pic>
        <p:sp>
          <p:nvSpPr>
            <p:cNvPr id="16" name="Rectangle 15"/>
            <p:cNvSpPr/>
            <p:nvPr/>
          </p:nvSpPr>
          <p:spPr>
            <a:xfrm>
              <a:off x="0" y="4572000"/>
              <a:ext cx="4419600" cy="1219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228600" y="5314146"/>
            <a:ext cx="5029200" cy="477054"/>
          </a:xfrm>
          <a:prstGeom prst="rect">
            <a:avLst/>
          </a:prstGeom>
          <a:noFill/>
        </p:spPr>
        <p:txBody>
          <a:bodyPr wrap="square" rtlCol="0">
            <a:spAutoFit/>
          </a:bodyPr>
          <a:lstStyle/>
          <a:p>
            <a:r>
              <a:rPr lang="en-US" sz="2400" dirty="0" smtClean="0">
                <a:solidFill>
                  <a:srgbClr val="1789A2"/>
                </a:solidFill>
                <a:latin typeface="Eurostile"/>
                <a:cs typeface="Eurostile"/>
              </a:rPr>
              <a:t>Washings: Greco-Roman Paganism</a:t>
            </a:r>
            <a:endParaRPr lang="en-US" sz="2400" dirty="0">
              <a:solidFill>
                <a:srgbClr val="1789A2"/>
              </a:solidFill>
              <a:latin typeface="Eurostile"/>
              <a:cs typeface="Eurosti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3800" y="1598611"/>
            <a:ext cx="4190999" cy="1588"/>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1143001" y="3884610"/>
            <a:ext cx="6781799" cy="1589"/>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066799" y="1295400"/>
            <a:ext cx="2971801" cy="533400"/>
          </a:xfrm>
          <a:prstGeom prst="roundRect">
            <a:avLst/>
          </a:prstGeom>
          <a:solidFill>
            <a:schemeClr val="bg1"/>
          </a:solidFill>
          <a:ln>
            <a:solidFill>
              <a:srgbClr val="156246"/>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smtClean="0">
                <a:solidFill>
                  <a:srgbClr val="156246"/>
                </a:solidFill>
                <a:latin typeface="Eurostile"/>
                <a:cs typeface="Eurostile"/>
              </a:rPr>
              <a:t>Pythagoras</a:t>
            </a:r>
            <a:endParaRPr lang="en-US" sz="2100" dirty="0">
              <a:solidFill>
                <a:srgbClr val="156246"/>
              </a:solidFill>
              <a:latin typeface="Eurostile"/>
              <a:cs typeface="Eurostile"/>
            </a:endParaRPr>
          </a:p>
        </p:txBody>
      </p:sp>
      <p:sp>
        <p:nvSpPr>
          <p:cNvPr id="14" name="TextBox 13"/>
          <p:cNvSpPr txBox="1"/>
          <p:nvPr/>
        </p:nvSpPr>
        <p:spPr>
          <a:xfrm>
            <a:off x="1066799" y="2212538"/>
            <a:ext cx="6858000" cy="1292662"/>
          </a:xfrm>
          <a:prstGeom prst="rect">
            <a:avLst/>
          </a:prstGeom>
          <a:noFill/>
        </p:spPr>
        <p:txBody>
          <a:bodyPr wrap="square" rtlCol="0">
            <a:spAutoFit/>
          </a:bodyPr>
          <a:lstStyle/>
          <a:p>
            <a:r>
              <a:rPr lang="en-US" sz="2600" dirty="0" smtClean="0">
                <a:solidFill>
                  <a:srgbClr val="156246"/>
                </a:solidFill>
                <a:latin typeface="Didot"/>
                <a:cs typeface="Didot"/>
              </a:rPr>
              <a:t>“Purity is through cleansings, washings, and lustrations </a:t>
            </a:r>
            <a:r>
              <a:rPr lang="en-US" sz="2600" b="1" dirty="0" smtClean="0">
                <a:solidFill>
                  <a:srgbClr val="156246"/>
                </a:solidFill>
                <a:latin typeface="Didot"/>
                <a:cs typeface="Didot"/>
              </a:rPr>
              <a:t>[</a:t>
            </a:r>
            <a:r>
              <a:rPr lang="en-US" sz="2600" dirty="0" smtClean="0">
                <a:solidFill>
                  <a:srgbClr val="156246"/>
                </a:solidFill>
                <a:latin typeface="Didot"/>
                <a:cs typeface="Didot"/>
              </a:rPr>
              <a:t>vessels for sprinkling</a:t>
            </a:r>
            <a:r>
              <a:rPr lang="en-US" sz="2600" b="1" dirty="0" smtClean="0">
                <a:solidFill>
                  <a:srgbClr val="156246"/>
                </a:solidFill>
                <a:latin typeface="Didot"/>
                <a:cs typeface="Didot"/>
              </a:rPr>
              <a:t>]</a:t>
            </a:r>
            <a:r>
              <a:rPr lang="en-US" sz="2600" dirty="0" smtClean="0">
                <a:solidFill>
                  <a:srgbClr val="156246"/>
                </a:solidFill>
                <a:latin typeface="Didot"/>
                <a:cs typeface="Didot"/>
              </a:rPr>
              <a:t>, along with various abstinences.”            </a:t>
            </a:r>
            <a:r>
              <a:rPr lang="en-US" sz="1900" dirty="0" smtClean="0">
                <a:solidFill>
                  <a:srgbClr val="156246"/>
                </a:solidFill>
                <a:latin typeface="Eurostile"/>
                <a:cs typeface="Eurostile"/>
              </a:rPr>
              <a:t>(570 - 495 BC)</a:t>
            </a:r>
            <a:endParaRPr lang="en-US" sz="1900" dirty="0">
              <a:solidFill>
                <a:srgbClr val="156246"/>
              </a:solidFill>
              <a:latin typeface="Eurostile"/>
              <a:cs typeface="Eurostile"/>
            </a:endParaRPr>
          </a:p>
        </p:txBody>
      </p:sp>
      <p:grpSp>
        <p:nvGrpSpPr>
          <p:cNvPr id="2" name="Group 16"/>
          <p:cNvGrpSpPr/>
          <p:nvPr/>
        </p:nvGrpSpPr>
        <p:grpSpPr>
          <a:xfrm>
            <a:off x="0" y="4572000"/>
            <a:ext cx="9144000" cy="2286000"/>
            <a:chOff x="0" y="4572000"/>
            <a:chExt cx="9144000" cy="2286000"/>
          </a:xfrm>
        </p:grpSpPr>
        <p:pic>
          <p:nvPicPr>
            <p:cNvPr id="4" name="Picture 3"/>
            <p:cNvPicPr>
              <a:picLocks noChangeAspect="1"/>
            </p:cNvPicPr>
            <p:nvPr/>
          </p:nvPicPr>
          <p:blipFill>
            <a:blip r:embed="rId2"/>
            <a:srcRect l="1613" t="12639" r="1613" b="2361"/>
            <a:stretch>
              <a:fillRect/>
            </a:stretch>
          </p:blipFill>
          <p:spPr>
            <a:xfrm>
              <a:off x="0" y="4572000"/>
              <a:ext cx="9144000" cy="2286000"/>
            </a:xfrm>
            <a:prstGeom prst="rect">
              <a:avLst/>
            </a:prstGeom>
          </p:spPr>
        </p:pic>
        <p:sp>
          <p:nvSpPr>
            <p:cNvPr id="16" name="Rectangle 15"/>
            <p:cNvSpPr/>
            <p:nvPr/>
          </p:nvSpPr>
          <p:spPr>
            <a:xfrm>
              <a:off x="0" y="4572000"/>
              <a:ext cx="4419600" cy="1219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228600" y="5314146"/>
            <a:ext cx="5029200" cy="477054"/>
          </a:xfrm>
          <a:prstGeom prst="rect">
            <a:avLst/>
          </a:prstGeom>
          <a:noFill/>
        </p:spPr>
        <p:txBody>
          <a:bodyPr wrap="square" rtlCol="0">
            <a:spAutoFit/>
          </a:bodyPr>
          <a:lstStyle/>
          <a:p>
            <a:r>
              <a:rPr lang="en-US" sz="2400" dirty="0" smtClean="0">
                <a:solidFill>
                  <a:srgbClr val="1789A2"/>
                </a:solidFill>
                <a:latin typeface="Eurostile"/>
                <a:cs typeface="Eurostile"/>
              </a:rPr>
              <a:t>Washings: Greco-Roman Paganism</a:t>
            </a:r>
            <a:endParaRPr lang="en-US" sz="2400" dirty="0">
              <a:solidFill>
                <a:srgbClr val="1789A2"/>
              </a:solidFill>
              <a:latin typeface="Eurostile"/>
              <a:cs typeface="Eurostil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3801" y="1217611"/>
            <a:ext cx="4190999" cy="1588"/>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066801" y="914400"/>
            <a:ext cx="4953000" cy="533399"/>
          </a:xfrm>
          <a:prstGeom prst="roundRect">
            <a:avLst/>
          </a:prstGeom>
          <a:solidFill>
            <a:schemeClr val="bg1"/>
          </a:solidFill>
          <a:ln>
            <a:solidFill>
              <a:srgbClr val="156246"/>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smtClean="0">
                <a:solidFill>
                  <a:srgbClr val="156246"/>
                </a:solidFill>
                <a:latin typeface="Eurostile"/>
                <a:cs typeface="Eurostile"/>
              </a:rPr>
              <a:t>Philo on Pagan Washings</a:t>
            </a:r>
            <a:endParaRPr lang="en-US" sz="2100" dirty="0">
              <a:solidFill>
                <a:srgbClr val="156246"/>
              </a:solidFill>
              <a:latin typeface="Eurostile"/>
              <a:cs typeface="Eurostile"/>
            </a:endParaRPr>
          </a:p>
        </p:txBody>
      </p:sp>
      <p:grpSp>
        <p:nvGrpSpPr>
          <p:cNvPr id="2" name="Group 16"/>
          <p:cNvGrpSpPr/>
          <p:nvPr/>
        </p:nvGrpSpPr>
        <p:grpSpPr>
          <a:xfrm>
            <a:off x="0" y="4572000"/>
            <a:ext cx="9144000" cy="2286000"/>
            <a:chOff x="0" y="4572000"/>
            <a:chExt cx="9144000" cy="2286000"/>
          </a:xfrm>
        </p:grpSpPr>
        <p:pic>
          <p:nvPicPr>
            <p:cNvPr id="4" name="Picture 3"/>
            <p:cNvPicPr>
              <a:picLocks noChangeAspect="1"/>
            </p:cNvPicPr>
            <p:nvPr/>
          </p:nvPicPr>
          <p:blipFill>
            <a:blip r:embed="rId2"/>
            <a:srcRect l="1613" t="12639" r="1613" b="2361"/>
            <a:stretch>
              <a:fillRect/>
            </a:stretch>
          </p:blipFill>
          <p:spPr>
            <a:xfrm>
              <a:off x="0" y="4572000"/>
              <a:ext cx="9144000" cy="2286000"/>
            </a:xfrm>
            <a:prstGeom prst="rect">
              <a:avLst/>
            </a:prstGeom>
          </p:spPr>
        </p:pic>
        <p:sp>
          <p:nvSpPr>
            <p:cNvPr id="16" name="Rectangle 15"/>
            <p:cNvSpPr/>
            <p:nvPr/>
          </p:nvSpPr>
          <p:spPr>
            <a:xfrm>
              <a:off x="0" y="4572000"/>
              <a:ext cx="4419600" cy="1219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1066800" y="1660029"/>
            <a:ext cx="6858000" cy="2092881"/>
          </a:xfrm>
          <a:prstGeom prst="rect">
            <a:avLst/>
          </a:prstGeom>
          <a:noFill/>
        </p:spPr>
        <p:txBody>
          <a:bodyPr wrap="square" rtlCol="0">
            <a:spAutoFit/>
          </a:bodyPr>
          <a:lstStyle/>
          <a:p>
            <a:r>
              <a:rPr lang="en-US" sz="2600" dirty="0" smtClean="0">
                <a:solidFill>
                  <a:srgbClr val="156246"/>
                </a:solidFill>
                <a:latin typeface="Didot"/>
                <a:cs typeface="Didot"/>
              </a:rPr>
              <a:t>“It is foolish to forbid entrance to temples to a person who has not previously washed and cleansed his body but undertakes to pray and sacrifice with a mind still soiled and spotted.”       </a:t>
            </a:r>
            <a:r>
              <a:rPr lang="en-US" sz="1900" dirty="0" smtClean="0">
                <a:solidFill>
                  <a:srgbClr val="156246"/>
                </a:solidFill>
                <a:latin typeface="Eurostile"/>
                <a:cs typeface="Eurostile"/>
              </a:rPr>
              <a:t>(The Unchangeableness of God, 1</a:t>
            </a:r>
            <a:r>
              <a:rPr lang="en-US" sz="1900" baseline="30000" dirty="0" smtClean="0">
                <a:solidFill>
                  <a:srgbClr val="156246"/>
                </a:solidFill>
                <a:latin typeface="Eurostile"/>
                <a:cs typeface="Eurostile"/>
              </a:rPr>
              <a:t>st</a:t>
            </a:r>
            <a:r>
              <a:rPr lang="en-US" sz="1900" dirty="0" smtClean="0">
                <a:solidFill>
                  <a:srgbClr val="156246"/>
                </a:solidFill>
                <a:latin typeface="Eurostile"/>
                <a:cs typeface="Eurostile"/>
              </a:rPr>
              <a:t> century AD)</a:t>
            </a:r>
            <a:endParaRPr lang="en-US" sz="1900" dirty="0">
              <a:solidFill>
                <a:srgbClr val="156246"/>
              </a:solidFill>
              <a:latin typeface="Eurostile"/>
              <a:cs typeface="Eurostile"/>
            </a:endParaRPr>
          </a:p>
        </p:txBody>
      </p:sp>
      <p:cxnSp>
        <p:nvCxnSpPr>
          <p:cNvPr id="12" name="Straight Connector 11"/>
          <p:cNvCxnSpPr/>
          <p:nvPr/>
        </p:nvCxnSpPr>
        <p:spPr>
          <a:xfrm rot="10800000">
            <a:off x="1143001" y="4037010"/>
            <a:ext cx="6781799" cy="1589"/>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8600" y="5314146"/>
            <a:ext cx="5029200" cy="477054"/>
          </a:xfrm>
          <a:prstGeom prst="rect">
            <a:avLst/>
          </a:prstGeom>
          <a:noFill/>
        </p:spPr>
        <p:txBody>
          <a:bodyPr wrap="square" rtlCol="0">
            <a:spAutoFit/>
          </a:bodyPr>
          <a:lstStyle/>
          <a:p>
            <a:r>
              <a:rPr lang="en-US" sz="2400" dirty="0" smtClean="0">
                <a:solidFill>
                  <a:srgbClr val="1789A2"/>
                </a:solidFill>
                <a:latin typeface="Eurostile"/>
                <a:cs typeface="Eurostile"/>
              </a:rPr>
              <a:t>Washings: Greco-Roman Paganism</a:t>
            </a:r>
            <a:endParaRPr lang="en-US" sz="2400" dirty="0">
              <a:solidFill>
                <a:srgbClr val="1789A2"/>
              </a:solidFill>
              <a:latin typeface="Eurostile"/>
              <a:cs typeface="Eurostil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3801" y="760411"/>
            <a:ext cx="4190999" cy="1588"/>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066800" y="457200"/>
            <a:ext cx="5181601" cy="533399"/>
          </a:xfrm>
          <a:prstGeom prst="roundRect">
            <a:avLst/>
          </a:prstGeom>
          <a:solidFill>
            <a:schemeClr val="bg1"/>
          </a:solidFill>
          <a:ln>
            <a:solidFill>
              <a:srgbClr val="156246"/>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300" dirty="0" smtClean="0">
                <a:solidFill>
                  <a:srgbClr val="156246"/>
                </a:solidFill>
                <a:latin typeface="Eurostile"/>
                <a:cs typeface="Eurostile"/>
              </a:rPr>
              <a:t>Tertullian on Mystery Cults</a:t>
            </a:r>
            <a:endParaRPr lang="en-US" sz="2100" dirty="0">
              <a:solidFill>
                <a:srgbClr val="156246"/>
              </a:solidFill>
              <a:latin typeface="Eurostile"/>
              <a:cs typeface="Eurostile"/>
            </a:endParaRPr>
          </a:p>
        </p:txBody>
      </p:sp>
      <p:grpSp>
        <p:nvGrpSpPr>
          <p:cNvPr id="2" name="Group 16"/>
          <p:cNvGrpSpPr/>
          <p:nvPr/>
        </p:nvGrpSpPr>
        <p:grpSpPr>
          <a:xfrm>
            <a:off x="0" y="4572000"/>
            <a:ext cx="9144000" cy="2286000"/>
            <a:chOff x="0" y="4572000"/>
            <a:chExt cx="9144000" cy="2286000"/>
          </a:xfrm>
        </p:grpSpPr>
        <p:pic>
          <p:nvPicPr>
            <p:cNvPr id="4" name="Picture 3"/>
            <p:cNvPicPr>
              <a:picLocks noChangeAspect="1"/>
            </p:cNvPicPr>
            <p:nvPr/>
          </p:nvPicPr>
          <p:blipFill>
            <a:blip r:embed="rId2"/>
            <a:srcRect l="1613" t="12639" r="1613" b="2361"/>
            <a:stretch>
              <a:fillRect/>
            </a:stretch>
          </p:blipFill>
          <p:spPr>
            <a:xfrm>
              <a:off x="0" y="4572000"/>
              <a:ext cx="9144000" cy="2286000"/>
            </a:xfrm>
            <a:prstGeom prst="rect">
              <a:avLst/>
            </a:prstGeom>
          </p:spPr>
        </p:pic>
        <p:sp>
          <p:nvSpPr>
            <p:cNvPr id="16" name="Rectangle 15"/>
            <p:cNvSpPr/>
            <p:nvPr/>
          </p:nvSpPr>
          <p:spPr>
            <a:xfrm>
              <a:off x="0" y="4572000"/>
              <a:ext cx="4419600" cy="1219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1066800" y="1143000"/>
            <a:ext cx="6858000" cy="3693318"/>
          </a:xfrm>
          <a:prstGeom prst="rect">
            <a:avLst/>
          </a:prstGeom>
          <a:noFill/>
        </p:spPr>
        <p:txBody>
          <a:bodyPr wrap="square" rtlCol="0">
            <a:spAutoFit/>
          </a:bodyPr>
          <a:lstStyle/>
          <a:p>
            <a:r>
              <a:rPr lang="en-US" sz="2600" dirty="0" smtClean="0">
                <a:solidFill>
                  <a:srgbClr val="156246"/>
                </a:solidFill>
                <a:latin typeface="Didot"/>
                <a:cs typeface="Didot"/>
              </a:rPr>
              <a:t>“Also they carry their gods out for washings. Moreover they ritually purify their country and town house, their temples, and whole cities, by carrying water and sprinkling it. Certainly at the </a:t>
            </a:r>
            <a:r>
              <a:rPr lang="en-US" sz="2600" dirty="0" err="1" smtClean="0">
                <a:solidFill>
                  <a:srgbClr val="156246"/>
                </a:solidFill>
                <a:latin typeface="Didot"/>
                <a:cs typeface="Didot"/>
              </a:rPr>
              <a:t>Apollinarian</a:t>
            </a:r>
            <a:r>
              <a:rPr lang="en-US" sz="2600" dirty="0" smtClean="0">
                <a:solidFill>
                  <a:srgbClr val="156246"/>
                </a:solidFill>
                <a:latin typeface="Didot"/>
                <a:cs typeface="Didot"/>
              </a:rPr>
              <a:t> and </a:t>
            </a:r>
            <a:r>
              <a:rPr lang="en-US" sz="2600" dirty="0" err="1" smtClean="0">
                <a:solidFill>
                  <a:srgbClr val="156246"/>
                </a:solidFill>
                <a:latin typeface="Didot"/>
                <a:cs typeface="Didot"/>
              </a:rPr>
              <a:t>Pelusian</a:t>
            </a:r>
            <a:r>
              <a:rPr lang="en-US" sz="2600" dirty="0" smtClean="0">
                <a:solidFill>
                  <a:srgbClr val="156246"/>
                </a:solidFill>
                <a:latin typeface="Didot"/>
                <a:cs typeface="Didot"/>
              </a:rPr>
              <a:t> games they are immersed wholesale, and they suppose they are doing this with a view to regeneration and release from their broken oaths...”                    </a:t>
            </a:r>
            <a:r>
              <a:rPr lang="en-US" sz="1900" dirty="0" smtClean="0">
                <a:solidFill>
                  <a:srgbClr val="156246"/>
                </a:solidFill>
                <a:latin typeface="Eurostile"/>
                <a:cs typeface="Eurostile"/>
              </a:rPr>
              <a:t>(On Baptism, </a:t>
            </a:r>
            <a:r>
              <a:rPr lang="en-US" sz="1900" dirty="0" err="1" smtClean="0">
                <a:solidFill>
                  <a:srgbClr val="156246"/>
                </a:solidFill>
                <a:latin typeface="Eurostile"/>
                <a:cs typeface="Eurostile"/>
              </a:rPr>
              <a:t>c</a:t>
            </a:r>
            <a:r>
              <a:rPr lang="en-US" sz="1900" dirty="0" smtClean="0">
                <a:solidFill>
                  <a:srgbClr val="156246"/>
                </a:solidFill>
                <a:latin typeface="Eurostile"/>
                <a:cs typeface="Eurostile"/>
              </a:rPr>
              <a:t>. 200 AD)</a:t>
            </a:r>
            <a:endParaRPr lang="en-US" sz="1900" dirty="0">
              <a:solidFill>
                <a:srgbClr val="156246"/>
              </a:solidFill>
              <a:latin typeface="Eurostile"/>
              <a:cs typeface="Eurostile"/>
            </a:endParaRPr>
          </a:p>
        </p:txBody>
      </p:sp>
      <p:cxnSp>
        <p:nvCxnSpPr>
          <p:cNvPr id="12" name="Straight Connector 11"/>
          <p:cNvCxnSpPr/>
          <p:nvPr/>
        </p:nvCxnSpPr>
        <p:spPr>
          <a:xfrm rot="10800000">
            <a:off x="1143001" y="5029200"/>
            <a:ext cx="6781799" cy="1589"/>
          </a:xfrm>
          <a:prstGeom prst="line">
            <a:avLst/>
          </a:prstGeom>
          <a:ln w="19050" cap="flat" cmpd="sng" algn="ctr">
            <a:solidFill>
              <a:srgbClr val="1562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8600" y="5314146"/>
            <a:ext cx="5029200" cy="477054"/>
          </a:xfrm>
          <a:prstGeom prst="rect">
            <a:avLst/>
          </a:prstGeom>
          <a:noFill/>
        </p:spPr>
        <p:txBody>
          <a:bodyPr wrap="square" rtlCol="0">
            <a:spAutoFit/>
          </a:bodyPr>
          <a:lstStyle/>
          <a:p>
            <a:r>
              <a:rPr lang="en-US" sz="2400" dirty="0" smtClean="0">
                <a:solidFill>
                  <a:srgbClr val="1789A2"/>
                </a:solidFill>
                <a:latin typeface="Eurostile"/>
                <a:cs typeface="Eurostile"/>
              </a:rPr>
              <a:t>Washings: Greco-Roman Paganism</a:t>
            </a:r>
            <a:endParaRPr lang="en-US" sz="2400" dirty="0">
              <a:solidFill>
                <a:srgbClr val="1789A2"/>
              </a:solidFill>
              <a:latin typeface="Eurostile"/>
              <a:cs typeface="Eurostil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V="1">
            <a:off x="2835442" y="458386"/>
            <a:ext cx="5735053" cy="119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rcRect l="4000" t="32000" b="29600"/>
          <a:stretch>
            <a:fillRect/>
          </a:stretch>
        </p:blipFill>
        <p:spPr>
          <a:xfrm>
            <a:off x="0" y="4419600"/>
            <a:ext cx="9144000" cy="2438400"/>
          </a:xfrm>
          <a:prstGeom prst="rect">
            <a:avLst/>
          </a:prstGeom>
        </p:spPr>
      </p:pic>
      <p:sp>
        <p:nvSpPr>
          <p:cNvPr id="6" name="TextBox 5"/>
          <p:cNvSpPr txBox="1"/>
          <p:nvPr/>
        </p:nvSpPr>
        <p:spPr>
          <a:xfrm>
            <a:off x="0" y="6028492"/>
            <a:ext cx="7086600" cy="553998"/>
          </a:xfrm>
          <a:prstGeom prst="rect">
            <a:avLst/>
          </a:prstGeom>
          <a:noFill/>
        </p:spPr>
        <p:txBody>
          <a:bodyPr wrap="square" rtlCol="0">
            <a:spAutoFit/>
          </a:bodyPr>
          <a:lstStyle/>
          <a:p>
            <a:r>
              <a:rPr lang="en-US" sz="3000" dirty="0" smtClean="0">
                <a:solidFill>
                  <a:srgbClr val="1B54AF"/>
                </a:solidFill>
                <a:effectLst>
                  <a:outerShdw blurRad="50800" dist="38100" dir="2700000">
                    <a:srgbClr val="000000">
                      <a:alpha val="43000"/>
                    </a:srgbClr>
                  </a:outerShdw>
                </a:effectLst>
                <a:latin typeface="Hobo Std"/>
                <a:cs typeface="Hobo Std"/>
              </a:rPr>
              <a:t>Meaning of Baptism: Classical Greek</a:t>
            </a:r>
          </a:p>
        </p:txBody>
      </p:sp>
      <p:sp>
        <p:nvSpPr>
          <p:cNvPr id="10" name="TextBox 9"/>
          <p:cNvSpPr txBox="1"/>
          <p:nvPr/>
        </p:nvSpPr>
        <p:spPr>
          <a:xfrm>
            <a:off x="457200" y="838200"/>
            <a:ext cx="8382000" cy="3554819"/>
          </a:xfrm>
          <a:prstGeom prst="rect">
            <a:avLst/>
          </a:prstGeom>
          <a:noFill/>
          <a:ln>
            <a:noFill/>
          </a:ln>
        </p:spPr>
        <p:txBody>
          <a:bodyPr wrap="square" rtlCol="0" anchor="t">
            <a:spAutoFit/>
          </a:bodyPr>
          <a:lstStyle/>
          <a:p>
            <a:r>
              <a:rPr lang="en-US" sz="2500" dirty="0" smtClean="0">
                <a:solidFill>
                  <a:srgbClr val="1B54AF"/>
                </a:solidFill>
                <a:latin typeface="Candara"/>
                <a:cs typeface="Candara"/>
              </a:rPr>
              <a:t>“Even thus did we bore the red hot beam into his eye, till the boiling blood bubbled all over it as we worked it round and round, so that the steam from the burning eyeball scalded his eyelids and eyebrows, and the roots of the eye sputtered in the fire. As a blacksmith plunges </a:t>
            </a:r>
            <a:r>
              <a:rPr lang="en-US" sz="2500" dirty="0" smtClean="0">
                <a:solidFill>
                  <a:srgbClr val="FF6600"/>
                </a:solidFill>
                <a:latin typeface="Candara"/>
                <a:cs typeface="Candara"/>
              </a:rPr>
              <a:t>[baptizes]</a:t>
            </a:r>
            <a:r>
              <a:rPr lang="en-US" sz="2500" dirty="0" smtClean="0">
                <a:solidFill>
                  <a:srgbClr val="1B54AF"/>
                </a:solidFill>
                <a:latin typeface="Candara"/>
                <a:cs typeface="Candara"/>
              </a:rPr>
              <a:t> an axe or hatchet into cold water to temper it- for it is this that gives strength to the iron- and it makes a great hiss as he does so, even thus did the Cyclops' eye hiss round the beam of olive wood...” 								   </a:t>
            </a:r>
            <a:r>
              <a:rPr lang="en-US" sz="2500" i="1" dirty="0" smtClean="0">
                <a:solidFill>
                  <a:srgbClr val="1B54AF"/>
                </a:solidFill>
                <a:latin typeface="Candara"/>
                <a:cs typeface="Candara"/>
              </a:rPr>
              <a:t>Odyssey </a:t>
            </a:r>
            <a:r>
              <a:rPr lang="en-US" sz="2500" dirty="0" smtClean="0">
                <a:solidFill>
                  <a:srgbClr val="1B54AF"/>
                </a:solidFill>
                <a:latin typeface="Candara"/>
                <a:cs typeface="Candara"/>
              </a:rPr>
              <a:t>(8</a:t>
            </a:r>
            <a:r>
              <a:rPr lang="en-US" sz="2500" baseline="30000" dirty="0" smtClean="0">
                <a:solidFill>
                  <a:srgbClr val="1B54AF"/>
                </a:solidFill>
                <a:latin typeface="Candara"/>
                <a:cs typeface="Candara"/>
              </a:rPr>
              <a:t>th</a:t>
            </a:r>
            <a:r>
              <a:rPr lang="en-US" sz="2500" dirty="0" smtClean="0">
                <a:solidFill>
                  <a:srgbClr val="1B54AF"/>
                </a:solidFill>
                <a:latin typeface="Candara"/>
                <a:cs typeface="Candara"/>
              </a:rPr>
              <a:t> Century BC)</a:t>
            </a:r>
            <a:endParaRPr lang="en-US" sz="2500" i="1" dirty="0">
              <a:solidFill>
                <a:srgbClr val="1B54AF"/>
              </a:solidFill>
              <a:latin typeface="Candara"/>
              <a:cs typeface="Candara"/>
            </a:endParaRPr>
          </a:p>
        </p:txBody>
      </p:sp>
      <p:sp>
        <p:nvSpPr>
          <p:cNvPr id="17" name="Rounded Rectangle 16"/>
          <p:cNvSpPr/>
          <p:nvPr/>
        </p:nvSpPr>
        <p:spPr>
          <a:xfrm>
            <a:off x="533400" y="152400"/>
            <a:ext cx="2302042"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Homer</a:t>
            </a:r>
          </a:p>
        </p:txBody>
      </p:sp>
      <p:cxnSp>
        <p:nvCxnSpPr>
          <p:cNvPr id="20" name="Straight Connector 19"/>
          <p:cNvCxnSpPr/>
          <p:nvPr/>
        </p:nvCxnSpPr>
        <p:spPr>
          <a:xfrm>
            <a:off x="533400" y="4480381"/>
            <a:ext cx="8037095"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nvGraphicFramePr>
        <p:xfrm>
          <a:off x="457200" y="4480381"/>
          <a:ext cx="6096000" cy="944880"/>
        </p:xfrm>
        <a:graphic>
          <a:graphicData uri="http://schemas.openxmlformats.org/drawingml/2006/table">
            <a:tbl>
              <a:tblPr firstRow="1" bandRow="1">
                <a:tableStyleId>{2D5ABB26-0587-4C30-8999-92F81FD0307C}</a:tableStyleId>
              </a:tblPr>
              <a:tblGrid>
                <a:gridCol w="2057400"/>
                <a:gridCol w="4038600"/>
              </a:tblGrid>
              <a:tr h="304800">
                <a:tc>
                  <a:txBody>
                    <a:bodyPr/>
                    <a:lstStyle/>
                    <a:p>
                      <a:r>
                        <a:rPr lang="en-US" sz="2500" dirty="0" smtClean="0">
                          <a:solidFill>
                            <a:schemeClr val="bg2">
                              <a:lumMod val="10000"/>
                            </a:schemeClr>
                          </a:solidFill>
                          <a:effectLst/>
                          <a:latin typeface="Candara"/>
                          <a:cs typeface="Candara"/>
                        </a:rPr>
                        <a:t>Connotation:</a:t>
                      </a:r>
                      <a:endParaRPr lang="en-US" sz="2500" dirty="0">
                        <a:solidFill>
                          <a:schemeClr val="bg2">
                            <a:lumMod val="10000"/>
                          </a:schemeClr>
                        </a:solidFill>
                        <a:effectLst/>
                        <a:latin typeface="Candara"/>
                        <a:cs typeface="Candara"/>
                      </a:endParaRPr>
                    </a:p>
                  </a:txBody>
                  <a:tcPr/>
                </a:tc>
                <a:tc>
                  <a:txBody>
                    <a:bodyPr/>
                    <a:lstStyle/>
                    <a:p>
                      <a:r>
                        <a:rPr lang="en-US" sz="2500" dirty="0" smtClean="0">
                          <a:solidFill>
                            <a:schemeClr val="bg2">
                              <a:lumMod val="10000"/>
                            </a:schemeClr>
                          </a:solidFill>
                          <a:effectLst/>
                          <a:latin typeface="Candara"/>
                          <a:cs typeface="Candara"/>
                        </a:rPr>
                        <a:t>Literal: to</a:t>
                      </a:r>
                      <a:r>
                        <a:rPr lang="en-US" sz="2500" baseline="0" dirty="0" smtClean="0">
                          <a:solidFill>
                            <a:schemeClr val="bg2">
                              <a:lumMod val="10000"/>
                            </a:schemeClr>
                          </a:solidFill>
                          <a:effectLst/>
                          <a:latin typeface="Candara"/>
                          <a:cs typeface="Candara"/>
                        </a:rPr>
                        <a:t> plunge</a:t>
                      </a:r>
                      <a:endParaRPr lang="en-US" sz="2500" dirty="0">
                        <a:solidFill>
                          <a:schemeClr val="bg2">
                            <a:lumMod val="10000"/>
                          </a:schemeClr>
                        </a:solidFill>
                        <a:effectLst/>
                        <a:latin typeface="Candara"/>
                        <a:cs typeface="Candara"/>
                      </a:endParaRPr>
                    </a:p>
                  </a:txBody>
                  <a:tcPr/>
                </a:tc>
              </a:tr>
              <a:tr h="370840">
                <a:tc>
                  <a:txBody>
                    <a:bodyPr/>
                    <a:lstStyle/>
                    <a:p>
                      <a:endParaRPr lang="en-US" dirty="0">
                        <a:solidFill>
                          <a:schemeClr val="bg2">
                            <a:lumMod val="10000"/>
                          </a:schemeClr>
                        </a:solidFill>
                        <a:effectLst>
                          <a:outerShdw blurRad="50800" dist="38100" dir="2700000">
                            <a:srgbClr val="002884">
                              <a:alpha val="43000"/>
                            </a:srgbClr>
                          </a:outerShdw>
                        </a:effectLst>
                      </a:endParaRPr>
                    </a:p>
                  </a:txBody>
                  <a:tcPr/>
                </a:tc>
                <a:tc>
                  <a:txBody>
                    <a:bodyPr/>
                    <a:lstStyle/>
                    <a:p>
                      <a:r>
                        <a:rPr lang="en-US" sz="2500" dirty="0" smtClean="0">
                          <a:solidFill>
                            <a:schemeClr val="bg2">
                              <a:lumMod val="10000"/>
                            </a:schemeClr>
                          </a:solidFill>
                          <a:effectLst/>
                          <a:latin typeface="Candara"/>
                          <a:cs typeface="Candara"/>
                        </a:rPr>
                        <a:t>Metaphorical: to temper</a:t>
                      </a:r>
                      <a:endParaRPr lang="en-US" sz="2500" dirty="0">
                        <a:solidFill>
                          <a:schemeClr val="bg2">
                            <a:lumMod val="10000"/>
                          </a:schemeClr>
                        </a:solidFill>
                        <a:effectLst/>
                        <a:latin typeface="Candara"/>
                        <a:cs typeface="Candara"/>
                      </a:endParaRPr>
                    </a:p>
                  </a:txBody>
                  <a:tcPr/>
                </a:tc>
              </a:tr>
            </a:tbl>
          </a:graphicData>
        </a:graphic>
      </p:graphicFrame>
    </p:spTree>
    <p:extLst>
      <p:ext uri="{BB962C8B-B14F-4D97-AF65-F5344CB8AC3E}">
        <p14:creationId xmlns:p14="http://schemas.microsoft.com/office/powerpoint/2010/main" val="267976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200400" y="1524000"/>
            <a:ext cx="4953000"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rcRect l="4000" t="32000" b="29600"/>
          <a:stretch>
            <a:fillRect/>
          </a:stretch>
        </p:blipFill>
        <p:spPr>
          <a:xfrm>
            <a:off x="0" y="4419600"/>
            <a:ext cx="9144000" cy="2438400"/>
          </a:xfrm>
          <a:prstGeom prst="rect">
            <a:avLst/>
          </a:prstGeom>
        </p:spPr>
      </p:pic>
      <p:sp>
        <p:nvSpPr>
          <p:cNvPr id="6" name="TextBox 5"/>
          <p:cNvSpPr txBox="1"/>
          <p:nvPr/>
        </p:nvSpPr>
        <p:spPr>
          <a:xfrm>
            <a:off x="0" y="6028492"/>
            <a:ext cx="7086600" cy="553998"/>
          </a:xfrm>
          <a:prstGeom prst="rect">
            <a:avLst/>
          </a:prstGeom>
          <a:noFill/>
        </p:spPr>
        <p:txBody>
          <a:bodyPr wrap="square" rtlCol="0">
            <a:spAutoFit/>
          </a:bodyPr>
          <a:lstStyle/>
          <a:p>
            <a:r>
              <a:rPr lang="en-US" sz="3000" dirty="0" smtClean="0">
                <a:solidFill>
                  <a:srgbClr val="1B54AF"/>
                </a:solidFill>
                <a:effectLst>
                  <a:outerShdw blurRad="50800" dist="38100" dir="2700000">
                    <a:srgbClr val="000000">
                      <a:alpha val="43000"/>
                    </a:srgbClr>
                  </a:outerShdw>
                </a:effectLst>
                <a:latin typeface="Hobo Std"/>
                <a:cs typeface="Hobo Std"/>
              </a:rPr>
              <a:t>Meaning of Baptism: Classical Greek</a:t>
            </a:r>
          </a:p>
        </p:txBody>
      </p:sp>
      <p:sp>
        <p:nvSpPr>
          <p:cNvPr id="10" name="TextBox 9"/>
          <p:cNvSpPr txBox="1"/>
          <p:nvPr/>
        </p:nvSpPr>
        <p:spPr>
          <a:xfrm>
            <a:off x="914400" y="1981200"/>
            <a:ext cx="7239000" cy="1246495"/>
          </a:xfrm>
          <a:prstGeom prst="rect">
            <a:avLst/>
          </a:prstGeom>
          <a:noFill/>
          <a:ln>
            <a:noFill/>
          </a:ln>
        </p:spPr>
        <p:txBody>
          <a:bodyPr wrap="square" rtlCol="0" anchor="t">
            <a:spAutoFit/>
          </a:bodyPr>
          <a:lstStyle/>
          <a:p>
            <a:r>
              <a:rPr lang="en-US" sz="2500" dirty="0" smtClean="0">
                <a:solidFill>
                  <a:srgbClr val="1B54AF"/>
                </a:solidFill>
                <a:latin typeface="Candara"/>
                <a:cs typeface="Candara"/>
              </a:rPr>
              <a:t>“Each wife shall rob her husband of his life, dipping </a:t>
            </a:r>
            <a:r>
              <a:rPr lang="en-US" sz="2500" dirty="0" smtClean="0">
                <a:solidFill>
                  <a:srgbClr val="FF6600"/>
                </a:solidFill>
                <a:latin typeface="Candara"/>
                <a:cs typeface="Candara"/>
              </a:rPr>
              <a:t>[</a:t>
            </a:r>
            <a:r>
              <a:rPr lang="en-US" sz="2500" i="1" dirty="0" smtClean="0">
                <a:solidFill>
                  <a:srgbClr val="FF6600"/>
                </a:solidFill>
                <a:latin typeface="Candara"/>
                <a:cs typeface="Candara"/>
              </a:rPr>
              <a:t>baptizing</a:t>
            </a:r>
            <a:r>
              <a:rPr lang="en-US" sz="2500" dirty="0" smtClean="0">
                <a:solidFill>
                  <a:srgbClr val="FF6600"/>
                </a:solidFill>
                <a:latin typeface="Candara"/>
                <a:cs typeface="Candara"/>
              </a:rPr>
              <a:t>] </a:t>
            </a:r>
            <a:r>
              <a:rPr lang="en-US" sz="2500" dirty="0" smtClean="0">
                <a:solidFill>
                  <a:srgbClr val="1B54AF"/>
                </a:solidFill>
                <a:latin typeface="Candara"/>
                <a:cs typeface="Candara"/>
              </a:rPr>
              <a:t>in blood her two-edged sword.”</a:t>
            </a:r>
          </a:p>
          <a:p>
            <a:pPr algn="ctr"/>
            <a:r>
              <a:rPr lang="en-US" sz="2500" i="1" dirty="0" smtClean="0">
                <a:solidFill>
                  <a:srgbClr val="1B54AF"/>
                </a:solidFill>
                <a:latin typeface="Candara"/>
                <a:cs typeface="Candara"/>
              </a:rPr>
              <a:t>                                 	    Prometheus, </a:t>
            </a:r>
            <a:r>
              <a:rPr lang="en-US" sz="2500" dirty="0" smtClean="0">
                <a:solidFill>
                  <a:srgbClr val="1B54AF"/>
                </a:solidFill>
                <a:latin typeface="Candara"/>
                <a:cs typeface="Candara"/>
              </a:rPr>
              <a:t>863 (525-456 BC)</a:t>
            </a:r>
            <a:endParaRPr lang="en-US" sz="2500" i="1" dirty="0">
              <a:solidFill>
                <a:srgbClr val="1B54AF"/>
              </a:solidFill>
              <a:latin typeface="Candara"/>
              <a:cs typeface="Candara"/>
            </a:endParaRPr>
          </a:p>
        </p:txBody>
      </p:sp>
      <p:sp>
        <p:nvSpPr>
          <p:cNvPr id="17" name="Rounded Rectangle 16"/>
          <p:cNvSpPr/>
          <p:nvPr/>
        </p:nvSpPr>
        <p:spPr>
          <a:xfrm>
            <a:off x="914400" y="1219200"/>
            <a:ext cx="2514600"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Aeschylus</a:t>
            </a:r>
          </a:p>
        </p:txBody>
      </p:sp>
      <p:cxnSp>
        <p:nvCxnSpPr>
          <p:cNvPr id="20" name="Straight Connector 19"/>
          <p:cNvCxnSpPr/>
          <p:nvPr/>
        </p:nvCxnSpPr>
        <p:spPr>
          <a:xfrm>
            <a:off x="914400" y="3429000"/>
            <a:ext cx="7239000"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nvGraphicFramePr>
        <p:xfrm>
          <a:off x="838200" y="3581400"/>
          <a:ext cx="6096000" cy="944880"/>
        </p:xfrm>
        <a:graphic>
          <a:graphicData uri="http://schemas.openxmlformats.org/drawingml/2006/table">
            <a:tbl>
              <a:tblPr firstRow="1" bandRow="1">
                <a:tableStyleId>{2D5ABB26-0587-4C30-8999-92F81FD0307C}</a:tableStyleId>
              </a:tblPr>
              <a:tblGrid>
                <a:gridCol w="2057400"/>
                <a:gridCol w="4038600"/>
              </a:tblGrid>
              <a:tr h="370840">
                <a:tc>
                  <a:txBody>
                    <a:bodyPr/>
                    <a:lstStyle/>
                    <a:p>
                      <a:r>
                        <a:rPr lang="en-US" sz="2500" dirty="0" smtClean="0">
                          <a:solidFill>
                            <a:schemeClr val="bg2">
                              <a:lumMod val="10000"/>
                            </a:schemeClr>
                          </a:solidFill>
                          <a:effectLst/>
                          <a:latin typeface="Candara"/>
                          <a:cs typeface="Candara"/>
                        </a:rPr>
                        <a:t>Connotation:</a:t>
                      </a:r>
                      <a:endParaRPr lang="en-US" sz="2500" dirty="0">
                        <a:solidFill>
                          <a:schemeClr val="bg2">
                            <a:lumMod val="10000"/>
                          </a:schemeClr>
                        </a:solidFill>
                        <a:effectLst/>
                        <a:latin typeface="Candara"/>
                        <a:cs typeface="Candara"/>
                      </a:endParaRPr>
                    </a:p>
                  </a:txBody>
                  <a:tcPr/>
                </a:tc>
                <a:tc>
                  <a:txBody>
                    <a:bodyPr/>
                    <a:lstStyle/>
                    <a:p>
                      <a:r>
                        <a:rPr lang="en-US" sz="2500" dirty="0" smtClean="0">
                          <a:solidFill>
                            <a:schemeClr val="bg2">
                              <a:lumMod val="10000"/>
                            </a:schemeClr>
                          </a:solidFill>
                          <a:effectLst/>
                          <a:latin typeface="Candara"/>
                          <a:cs typeface="Candara"/>
                        </a:rPr>
                        <a:t>Literal: to</a:t>
                      </a:r>
                      <a:r>
                        <a:rPr lang="en-US" sz="2500" baseline="0" dirty="0" smtClean="0">
                          <a:solidFill>
                            <a:schemeClr val="bg2">
                              <a:lumMod val="10000"/>
                            </a:schemeClr>
                          </a:solidFill>
                          <a:effectLst/>
                          <a:latin typeface="Candara"/>
                          <a:cs typeface="Candara"/>
                        </a:rPr>
                        <a:t> plunge</a:t>
                      </a:r>
                      <a:endParaRPr lang="en-US" sz="2500" dirty="0">
                        <a:solidFill>
                          <a:schemeClr val="bg2">
                            <a:lumMod val="10000"/>
                          </a:schemeClr>
                        </a:solidFill>
                        <a:effectLst/>
                        <a:latin typeface="Candara"/>
                        <a:cs typeface="Candara"/>
                      </a:endParaRPr>
                    </a:p>
                  </a:txBody>
                  <a:tcPr/>
                </a:tc>
              </a:tr>
              <a:tr h="370840">
                <a:tc>
                  <a:txBody>
                    <a:bodyPr/>
                    <a:lstStyle/>
                    <a:p>
                      <a:endParaRPr lang="en-US" dirty="0">
                        <a:solidFill>
                          <a:schemeClr val="bg2">
                            <a:lumMod val="10000"/>
                          </a:schemeClr>
                        </a:solidFill>
                        <a:effectLst/>
                      </a:endParaRPr>
                    </a:p>
                  </a:txBody>
                  <a:tcPr/>
                </a:tc>
                <a:tc>
                  <a:txBody>
                    <a:bodyPr/>
                    <a:lstStyle/>
                    <a:p>
                      <a:r>
                        <a:rPr lang="en-US" sz="2500" dirty="0" smtClean="0">
                          <a:solidFill>
                            <a:schemeClr val="bg2">
                              <a:lumMod val="10000"/>
                            </a:schemeClr>
                          </a:solidFill>
                          <a:effectLst/>
                          <a:latin typeface="Candara"/>
                          <a:cs typeface="Candara"/>
                        </a:rPr>
                        <a:t>Metaphorical: to dye</a:t>
                      </a:r>
                      <a:endParaRPr lang="en-US" sz="2500" dirty="0">
                        <a:solidFill>
                          <a:schemeClr val="bg2">
                            <a:lumMod val="10000"/>
                          </a:schemeClr>
                        </a:solidFill>
                        <a:effectLst/>
                        <a:latin typeface="Candara"/>
                        <a:cs typeface="Candara"/>
                      </a:endParaRPr>
                    </a:p>
                  </a:txBody>
                  <a:tcPr/>
                </a:tc>
              </a:tr>
            </a:tbl>
          </a:graphicData>
        </a:graphic>
      </p:graphicFrame>
    </p:spTree>
    <p:extLst>
      <p:ext uri="{BB962C8B-B14F-4D97-AF65-F5344CB8AC3E}">
        <p14:creationId xmlns:p14="http://schemas.microsoft.com/office/powerpoint/2010/main" val="42896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200400" y="1143000"/>
            <a:ext cx="4953000"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rcRect l="4000" t="32000" b="29600"/>
          <a:stretch>
            <a:fillRect/>
          </a:stretch>
        </p:blipFill>
        <p:spPr>
          <a:xfrm>
            <a:off x="0" y="4419600"/>
            <a:ext cx="9144000" cy="2438400"/>
          </a:xfrm>
          <a:prstGeom prst="rect">
            <a:avLst/>
          </a:prstGeom>
        </p:spPr>
      </p:pic>
      <p:sp>
        <p:nvSpPr>
          <p:cNvPr id="6" name="TextBox 5"/>
          <p:cNvSpPr txBox="1"/>
          <p:nvPr/>
        </p:nvSpPr>
        <p:spPr>
          <a:xfrm>
            <a:off x="0" y="6028492"/>
            <a:ext cx="7086600" cy="553998"/>
          </a:xfrm>
          <a:prstGeom prst="rect">
            <a:avLst/>
          </a:prstGeom>
          <a:noFill/>
        </p:spPr>
        <p:txBody>
          <a:bodyPr wrap="square" rtlCol="0">
            <a:spAutoFit/>
          </a:bodyPr>
          <a:lstStyle/>
          <a:p>
            <a:r>
              <a:rPr lang="en-US" sz="3000" dirty="0" smtClean="0">
                <a:solidFill>
                  <a:srgbClr val="1B54AF"/>
                </a:solidFill>
                <a:effectLst>
                  <a:outerShdw blurRad="50800" dist="38100" dir="2700000">
                    <a:srgbClr val="000000">
                      <a:alpha val="43000"/>
                    </a:srgbClr>
                  </a:outerShdw>
                </a:effectLst>
                <a:latin typeface="Hobo Std"/>
                <a:cs typeface="Hobo Std"/>
              </a:rPr>
              <a:t>Meaning of Baptism: Classical Greek</a:t>
            </a:r>
          </a:p>
        </p:txBody>
      </p:sp>
      <p:sp>
        <p:nvSpPr>
          <p:cNvPr id="10" name="TextBox 9"/>
          <p:cNvSpPr txBox="1"/>
          <p:nvPr/>
        </p:nvSpPr>
        <p:spPr>
          <a:xfrm>
            <a:off x="914400" y="1600200"/>
            <a:ext cx="7467600" cy="1631216"/>
          </a:xfrm>
          <a:prstGeom prst="rect">
            <a:avLst/>
          </a:prstGeom>
          <a:noFill/>
          <a:ln>
            <a:noFill/>
          </a:ln>
        </p:spPr>
        <p:txBody>
          <a:bodyPr wrap="square" rtlCol="0" anchor="t">
            <a:spAutoFit/>
          </a:bodyPr>
          <a:lstStyle/>
          <a:p>
            <a:r>
              <a:rPr lang="en-US" sz="2500" dirty="0" smtClean="0">
                <a:solidFill>
                  <a:srgbClr val="1B54AF"/>
                </a:solidFill>
                <a:latin typeface="Candara"/>
                <a:cs typeface="Candara"/>
              </a:rPr>
              <a:t>“[A person] goes to the hot-water tanks of the baths, draws </a:t>
            </a:r>
            <a:r>
              <a:rPr lang="en-US" sz="2500" dirty="0" smtClean="0">
                <a:solidFill>
                  <a:srgbClr val="FF6600"/>
                </a:solidFill>
                <a:latin typeface="Candara"/>
                <a:cs typeface="Candara"/>
              </a:rPr>
              <a:t>[baptizes] </a:t>
            </a:r>
            <a:r>
              <a:rPr lang="en-US" sz="2500" dirty="0" smtClean="0">
                <a:solidFill>
                  <a:srgbClr val="1B54AF"/>
                </a:solidFill>
                <a:latin typeface="Candara"/>
                <a:cs typeface="Candara"/>
              </a:rPr>
              <a:t>a ladle full, and rinses </a:t>
            </a:r>
            <a:r>
              <a:rPr lang="en-US" sz="2500" dirty="0" smtClean="0">
                <a:solidFill>
                  <a:srgbClr val="FF6600"/>
                </a:solidFill>
                <a:latin typeface="Candara"/>
                <a:cs typeface="Candara"/>
              </a:rPr>
              <a:t>[pours it over]</a:t>
            </a:r>
            <a:r>
              <a:rPr lang="en-US" sz="2500" dirty="0" smtClean="0">
                <a:solidFill>
                  <a:srgbClr val="1B54AF"/>
                </a:solidFill>
                <a:latin typeface="Candara"/>
                <a:cs typeface="Candara"/>
              </a:rPr>
              <a:t> himself.”</a:t>
            </a:r>
          </a:p>
          <a:p>
            <a:pPr algn="ctr"/>
            <a:r>
              <a:rPr lang="en-US" sz="2500" i="1" dirty="0" smtClean="0">
                <a:solidFill>
                  <a:srgbClr val="1B54AF"/>
                </a:solidFill>
                <a:latin typeface="Candara"/>
                <a:cs typeface="Candara"/>
              </a:rPr>
              <a:t>                                 	    			  Characters</a:t>
            </a:r>
            <a:r>
              <a:rPr lang="en-US" sz="2500" dirty="0" smtClean="0">
                <a:solidFill>
                  <a:srgbClr val="1B54AF"/>
                </a:solidFill>
                <a:latin typeface="Candara"/>
                <a:cs typeface="Candara"/>
              </a:rPr>
              <a:t> (371-287 BC)</a:t>
            </a:r>
            <a:endParaRPr lang="en-US" sz="2500" i="1" dirty="0">
              <a:solidFill>
                <a:srgbClr val="1B54AF"/>
              </a:solidFill>
              <a:latin typeface="Candara"/>
              <a:cs typeface="Candara"/>
            </a:endParaRPr>
          </a:p>
        </p:txBody>
      </p:sp>
      <p:sp>
        <p:nvSpPr>
          <p:cNvPr id="17" name="Rounded Rectangle 16"/>
          <p:cNvSpPr/>
          <p:nvPr/>
        </p:nvSpPr>
        <p:spPr>
          <a:xfrm>
            <a:off x="914400" y="838200"/>
            <a:ext cx="2514600"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Theophrastus</a:t>
            </a:r>
          </a:p>
        </p:txBody>
      </p:sp>
      <p:cxnSp>
        <p:nvCxnSpPr>
          <p:cNvPr id="20" name="Straight Connector 19"/>
          <p:cNvCxnSpPr/>
          <p:nvPr/>
        </p:nvCxnSpPr>
        <p:spPr>
          <a:xfrm>
            <a:off x="914400" y="3505200"/>
            <a:ext cx="7239000"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nvGraphicFramePr>
        <p:xfrm>
          <a:off x="838200" y="3657600"/>
          <a:ext cx="6629401" cy="944880"/>
        </p:xfrm>
        <a:graphic>
          <a:graphicData uri="http://schemas.openxmlformats.org/drawingml/2006/table">
            <a:tbl>
              <a:tblPr firstRow="1" bandRow="1">
                <a:tableStyleId>{2D5ABB26-0587-4C30-8999-92F81FD0307C}</a:tableStyleId>
              </a:tblPr>
              <a:tblGrid>
                <a:gridCol w="2237423"/>
                <a:gridCol w="4391978"/>
              </a:tblGrid>
              <a:tr h="370840">
                <a:tc>
                  <a:txBody>
                    <a:bodyPr/>
                    <a:lstStyle/>
                    <a:p>
                      <a:r>
                        <a:rPr lang="en-US" sz="2500" dirty="0" smtClean="0">
                          <a:solidFill>
                            <a:schemeClr val="bg2">
                              <a:lumMod val="10000"/>
                            </a:schemeClr>
                          </a:solidFill>
                          <a:effectLst/>
                          <a:latin typeface="Candara"/>
                          <a:cs typeface="Candara"/>
                        </a:rPr>
                        <a:t>Connotation:</a:t>
                      </a:r>
                      <a:endParaRPr lang="en-US" sz="2500" dirty="0">
                        <a:solidFill>
                          <a:schemeClr val="bg2">
                            <a:lumMod val="10000"/>
                          </a:schemeClr>
                        </a:solidFill>
                        <a:effectLst/>
                        <a:latin typeface="Candara"/>
                        <a:cs typeface="Candara"/>
                      </a:endParaRPr>
                    </a:p>
                  </a:txBody>
                  <a:tcPr/>
                </a:tc>
                <a:tc>
                  <a:txBody>
                    <a:bodyPr/>
                    <a:lstStyle/>
                    <a:p>
                      <a:r>
                        <a:rPr lang="en-US" sz="2500" dirty="0" smtClean="0">
                          <a:solidFill>
                            <a:schemeClr val="bg2">
                              <a:lumMod val="10000"/>
                            </a:schemeClr>
                          </a:solidFill>
                          <a:effectLst/>
                          <a:latin typeface="Candara"/>
                          <a:cs typeface="Candara"/>
                        </a:rPr>
                        <a:t>Literal: to</a:t>
                      </a:r>
                      <a:r>
                        <a:rPr lang="en-US" sz="2500" baseline="0" dirty="0" smtClean="0">
                          <a:solidFill>
                            <a:schemeClr val="bg2">
                              <a:lumMod val="10000"/>
                            </a:schemeClr>
                          </a:solidFill>
                          <a:effectLst/>
                          <a:latin typeface="Candara"/>
                          <a:cs typeface="Candara"/>
                        </a:rPr>
                        <a:t> dip below; immerse</a:t>
                      </a:r>
                      <a:endParaRPr lang="en-US" sz="2500" dirty="0">
                        <a:solidFill>
                          <a:schemeClr val="bg2">
                            <a:lumMod val="10000"/>
                          </a:schemeClr>
                        </a:solidFill>
                        <a:effectLst/>
                        <a:latin typeface="Candara"/>
                        <a:cs typeface="Candara"/>
                      </a:endParaRPr>
                    </a:p>
                  </a:txBody>
                  <a:tcPr/>
                </a:tc>
              </a:tr>
              <a:tr h="370840">
                <a:tc>
                  <a:txBody>
                    <a:bodyPr/>
                    <a:lstStyle/>
                    <a:p>
                      <a:endParaRPr lang="en-US" dirty="0">
                        <a:solidFill>
                          <a:schemeClr val="bg2">
                            <a:lumMod val="10000"/>
                          </a:schemeClr>
                        </a:solidFill>
                        <a:effectLst/>
                      </a:endParaRPr>
                    </a:p>
                  </a:txBody>
                  <a:tcPr/>
                </a:tc>
                <a:tc>
                  <a:txBody>
                    <a:bodyPr/>
                    <a:lstStyle/>
                    <a:p>
                      <a:endParaRPr lang="en-US" sz="2500" dirty="0">
                        <a:solidFill>
                          <a:schemeClr val="bg2">
                            <a:lumMod val="10000"/>
                          </a:schemeClr>
                        </a:solidFill>
                        <a:effectLst/>
                        <a:latin typeface="Candara"/>
                        <a:cs typeface="Candara"/>
                      </a:endParaRPr>
                    </a:p>
                  </a:txBody>
                  <a:tcPr/>
                </a:tc>
              </a:tr>
            </a:tbl>
          </a:graphicData>
        </a:graphic>
      </p:graphicFrame>
    </p:spTree>
    <p:extLst>
      <p:ext uri="{BB962C8B-B14F-4D97-AF65-F5344CB8AC3E}">
        <p14:creationId xmlns:p14="http://schemas.microsoft.com/office/powerpoint/2010/main" val="1323234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t="13384" b="12804"/>
          <a:stretch>
            <a:fillRect/>
          </a:stretch>
        </p:blipFill>
        <p:spPr>
          <a:xfrm>
            <a:off x="0" y="4084320"/>
            <a:ext cx="9144000" cy="2773680"/>
          </a:xfrm>
          <a:prstGeom prst="rect">
            <a:avLst/>
          </a:prstGeom>
        </p:spPr>
      </p:pic>
      <p:cxnSp>
        <p:nvCxnSpPr>
          <p:cNvPr id="19" name="Straight Connector 18"/>
          <p:cNvCxnSpPr/>
          <p:nvPr/>
        </p:nvCxnSpPr>
        <p:spPr>
          <a:xfrm>
            <a:off x="2771192" y="381000"/>
            <a:ext cx="5603810"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762000"/>
            <a:ext cx="8077200" cy="3170099"/>
          </a:xfrm>
          <a:prstGeom prst="rect">
            <a:avLst/>
          </a:prstGeom>
          <a:noFill/>
          <a:ln>
            <a:noFill/>
          </a:ln>
        </p:spPr>
        <p:txBody>
          <a:bodyPr wrap="square" rtlCol="0" anchor="t">
            <a:spAutoFit/>
          </a:bodyPr>
          <a:lstStyle/>
          <a:p>
            <a:r>
              <a:rPr lang="en-US" sz="2500" dirty="0" smtClean="0">
                <a:solidFill>
                  <a:srgbClr val="1B54AF"/>
                </a:solidFill>
                <a:latin typeface="Candara"/>
                <a:cs typeface="Candara"/>
              </a:rPr>
              <a:t>“For both, being equally hurried by passion, and considering only what they desired to effect, not what they might suffer, pushed their horses with all their force against one another; and each with unerring spears, piercing the buckler and </a:t>
            </a:r>
            <a:r>
              <a:rPr lang="en-US" sz="2500" dirty="0" err="1" smtClean="0">
                <a:solidFill>
                  <a:srgbClr val="1B54AF"/>
                </a:solidFill>
                <a:latin typeface="Candara"/>
                <a:cs typeface="Candara"/>
              </a:rPr>
              <a:t>corslet</a:t>
            </a:r>
            <a:r>
              <a:rPr lang="en-US" sz="2500" dirty="0" smtClean="0">
                <a:solidFill>
                  <a:srgbClr val="1B54AF"/>
                </a:solidFill>
                <a:latin typeface="Candara"/>
                <a:cs typeface="Candara"/>
              </a:rPr>
              <a:t> of his enemy, one hid </a:t>
            </a:r>
            <a:r>
              <a:rPr lang="en-US" sz="2500" dirty="0" smtClean="0">
                <a:solidFill>
                  <a:srgbClr val="FF6600"/>
                </a:solidFill>
                <a:latin typeface="Candara"/>
                <a:cs typeface="Candara"/>
              </a:rPr>
              <a:t>[baptized] </a:t>
            </a:r>
            <a:r>
              <a:rPr lang="en-US" sz="2500" dirty="0" smtClean="0">
                <a:solidFill>
                  <a:srgbClr val="1B54AF"/>
                </a:solidFill>
                <a:latin typeface="Candara"/>
                <a:cs typeface="Candara"/>
              </a:rPr>
              <a:t>the point in his side, and the other in his loins…”  </a:t>
            </a:r>
          </a:p>
          <a:p>
            <a:r>
              <a:rPr lang="en-US" sz="2500" i="1" dirty="0" smtClean="0">
                <a:solidFill>
                  <a:srgbClr val="1B54AF"/>
                </a:solidFill>
                <a:latin typeface="Candara"/>
                <a:cs typeface="Candara"/>
              </a:rPr>
              <a:t>		     	     Roman Antiquities</a:t>
            </a:r>
            <a:r>
              <a:rPr lang="en-US" sz="2500" dirty="0" smtClean="0">
                <a:solidFill>
                  <a:srgbClr val="1B54AF"/>
                </a:solidFill>
                <a:latin typeface="Candara"/>
                <a:cs typeface="Candara"/>
              </a:rPr>
              <a:t>, </a:t>
            </a:r>
            <a:r>
              <a:rPr lang="en-US" sz="2500" i="1" dirty="0" smtClean="0">
                <a:solidFill>
                  <a:srgbClr val="1B54AF"/>
                </a:solidFill>
                <a:latin typeface="Candara"/>
                <a:cs typeface="Candara"/>
              </a:rPr>
              <a:t> 5.15.2 </a:t>
            </a:r>
            <a:r>
              <a:rPr lang="en-US" sz="2500" dirty="0" smtClean="0">
                <a:solidFill>
                  <a:srgbClr val="1B54AF"/>
                </a:solidFill>
                <a:latin typeface="Candara"/>
                <a:cs typeface="Candara"/>
              </a:rPr>
              <a:t>(60 BC – after 7 BC)</a:t>
            </a:r>
            <a:endParaRPr lang="en-US" sz="2500" i="1" dirty="0">
              <a:solidFill>
                <a:srgbClr val="1B54AF"/>
              </a:solidFill>
              <a:latin typeface="Candara"/>
              <a:cs typeface="Candara"/>
            </a:endParaRPr>
          </a:p>
        </p:txBody>
      </p:sp>
      <p:sp>
        <p:nvSpPr>
          <p:cNvPr id="17" name="Rounded Rectangle 16"/>
          <p:cNvSpPr/>
          <p:nvPr/>
        </p:nvSpPr>
        <p:spPr>
          <a:xfrm>
            <a:off x="609600" y="152400"/>
            <a:ext cx="2719874"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Dionysius</a:t>
            </a:r>
          </a:p>
        </p:txBody>
      </p:sp>
      <p:cxnSp>
        <p:nvCxnSpPr>
          <p:cNvPr id="20" name="Straight Connector 19"/>
          <p:cNvCxnSpPr/>
          <p:nvPr/>
        </p:nvCxnSpPr>
        <p:spPr>
          <a:xfrm>
            <a:off x="545063" y="4037012"/>
            <a:ext cx="7829939" cy="1588"/>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nvGraphicFramePr>
        <p:xfrm>
          <a:off x="2209799" y="4033520"/>
          <a:ext cx="6629401" cy="944880"/>
        </p:xfrm>
        <a:graphic>
          <a:graphicData uri="http://schemas.openxmlformats.org/drawingml/2006/table">
            <a:tbl>
              <a:tblPr firstRow="1" bandRow="1">
                <a:tableStyleId>{2D5ABB26-0587-4C30-8999-92F81FD0307C}</a:tableStyleId>
              </a:tblPr>
              <a:tblGrid>
                <a:gridCol w="2237423"/>
                <a:gridCol w="4391978"/>
              </a:tblGrid>
              <a:tr h="370840">
                <a:tc>
                  <a:txBody>
                    <a:bodyPr/>
                    <a:lstStyle/>
                    <a:p>
                      <a:r>
                        <a:rPr lang="en-US" sz="2500" dirty="0" smtClean="0">
                          <a:solidFill>
                            <a:schemeClr val="bg2">
                              <a:lumMod val="10000"/>
                            </a:schemeClr>
                          </a:solidFill>
                          <a:effectLst/>
                          <a:latin typeface="Candara"/>
                          <a:cs typeface="Candara"/>
                        </a:rPr>
                        <a:t>Connotation:</a:t>
                      </a:r>
                      <a:endParaRPr lang="en-US" sz="2500" dirty="0">
                        <a:solidFill>
                          <a:schemeClr val="bg2">
                            <a:lumMod val="10000"/>
                          </a:schemeClr>
                        </a:solidFill>
                        <a:effectLst/>
                        <a:latin typeface="Candara"/>
                        <a:cs typeface="Candara"/>
                      </a:endParaRPr>
                    </a:p>
                  </a:txBody>
                  <a:tcPr/>
                </a:tc>
                <a:tc>
                  <a:txBody>
                    <a:bodyPr/>
                    <a:lstStyle/>
                    <a:p>
                      <a:r>
                        <a:rPr lang="en-US" sz="2500" dirty="0" smtClean="0">
                          <a:solidFill>
                            <a:schemeClr val="bg2">
                              <a:lumMod val="10000"/>
                            </a:schemeClr>
                          </a:solidFill>
                          <a:effectLst/>
                          <a:latin typeface="Candara"/>
                          <a:cs typeface="Candara"/>
                        </a:rPr>
                        <a:t>Literal: to</a:t>
                      </a:r>
                      <a:r>
                        <a:rPr lang="en-US" sz="2500" baseline="0" dirty="0" smtClean="0">
                          <a:solidFill>
                            <a:schemeClr val="bg2">
                              <a:lumMod val="10000"/>
                            </a:schemeClr>
                          </a:solidFill>
                          <a:effectLst/>
                          <a:latin typeface="Candara"/>
                          <a:cs typeface="Candara"/>
                        </a:rPr>
                        <a:t> plunge</a:t>
                      </a:r>
                      <a:endParaRPr lang="en-US" sz="2500" dirty="0">
                        <a:solidFill>
                          <a:schemeClr val="bg2">
                            <a:lumMod val="10000"/>
                          </a:schemeClr>
                        </a:solidFill>
                        <a:effectLst/>
                        <a:latin typeface="Candara"/>
                        <a:cs typeface="Candara"/>
                      </a:endParaRPr>
                    </a:p>
                  </a:txBody>
                  <a:tcPr/>
                </a:tc>
              </a:tr>
              <a:tr h="370840">
                <a:tc>
                  <a:txBody>
                    <a:bodyPr/>
                    <a:lstStyle/>
                    <a:p>
                      <a:endParaRPr lang="en-US" dirty="0">
                        <a:solidFill>
                          <a:schemeClr val="bg2">
                            <a:lumMod val="10000"/>
                          </a:schemeClr>
                        </a:solidFill>
                        <a:effectLst/>
                      </a:endParaRPr>
                    </a:p>
                  </a:txBody>
                  <a:tcPr/>
                </a:tc>
                <a:tc>
                  <a:txBody>
                    <a:bodyPr/>
                    <a:lstStyle/>
                    <a:p>
                      <a:r>
                        <a:rPr lang="en-US" sz="2500" dirty="0" smtClean="0">
                          <a:solidFill>
                            <a:schemeClr val="bg2">
                              <a:lumMod val="10000"/>
                            </a:schemeClr>
                          </a:solidFill>
                          <a:effectLst/>
                          <a:latin typeface="Candara"/>
                          <a:cs typeface="Candara"/>
                        </a:rPr>
                        <a:t>Metaphorical: to</a:t>
                      </a:r>
                      <a:r>
                        <a:rPr lang="en-US" sz="2500" baseline="0" dirty="0" smtClean="0">
                          <a:solidFill>
                            <a:schemeClr val="bg2">
                              <a:lumMod val="10000"/>
                            </a:schemeClr>
                          </a:solidFill>
                          <a:effectLst/>
                          <a:latin typeface="Candara"/>
                          <a:cs typeface="Candara"/>
                        </a:rPr>
                        <a:t> bury, thrust</a:t>
                      </a:r>
                      <a:endParaRPr lang="en-US" sz="2500" dirty="0">
                        <a:solidFill>
                          <a:schemeClr val="bg2">
                            <a:lumMod val="10000"/>
                          </a:schemeClr>
                        </a:solidFill>
                        <a:effectLst/>
                        <a:latin typeface="Candara"/>
                        <a:cs typeface="Candara"/>
                      </a:endParaRPr>
                    </a:p>
                  </a:txBody>
                  <a:tcPr/>
                </a:tc>
              </a:tr>
            </a:tbl>
          </a:graphicData>
        </a:graphic>
      </p:graphicFrame>
      <p:sp>
        <p:nvSpPr>
          <p:cNvPr id="6" name="TextBox 5"/>
          <p:cNvSpPr txBox="1"/>
          <p:nvPr/>
        </p:nvSpPr>
        <p:spPr>
          <a:xfrm>
            <a:off x="1828800" y="5161002"/>
            <a:ext cx="7086600" cy="553998"/>
          </a:xfrm>
          <a:prstGeom prst="rect">
            <a:avLst/>
          </a:prstGeom>
          <a:noFill/>
        </p:spPr>
        <p:txBody>
          <a:bodyPr wrap="square" rtlCol="0">
            <a:spAutoFit/>
          </a:bodyPr>
          <a:lstStyle/>
          <a:p>
            <a:pPr algn="r"/>
            <a:r>
              <a:rPr lang="en-US" sz="3000" dirty="0" smtClean="0">
                <a:solidFill>
                  <a:srgbClr val="1B54AF"/>
                </a:solidFill>
                <a:effectLst>
                  <a:outerShdw blurRad="50800" dist="38100" dir="2700000">
                    <a:srgbClr val="000000">
                      <a:alpha val="43000"/>
                    </a:srgbClr>
                  </a:outerShdw>
                </a:effectLst>
                <a:latin typeface="Hobo Std"/>
                <a:cs typeface="Hobo Std"/>
              </a:rPr>
              <a:t>Meaning of Baptism: </a:t>
            </a:r>
            <a:r>
              <a:rPr lang="en-US" sz="3000" dirty="0" err="1" smtClean="0">
                <a:solidFill>
                  <a:srgbClr val="1B54AF"/>
                </a:solidFill>
                <a:effectLst>
                  <a:outerShdw blurRad="50800" dist="38100" dir="2700000">
                    <a:srgbClr val="000000">
                      <a:alpha val="43000"/>
                    </a:srgbClr>
                  </a:outerShdw>
                </a:effectLst>
                <a:latin typeface="Hobo Std"/>
                <a:cs typeface="Hobo Std"/>
              </a:rPr>
              <a:t>Koine</a:t>
            </a:r>
            <a:r>
              <a:rPr lang="en-US" sz="3000" dirty="0" smtClean="0">
                <a:solidFill>
                  <a:srgbClr val="1B54AF"/>
                </a:solidFill>
                <a:effectLst>
                  <a:outerShdw blurRad="50800" dist="38100" dir="2700000">
                    <a:srgbClr val="000000">
                      <a:alpha val="43000"/>
                    </a:srgbClr>
                  </a:outerShdw>
                </a:effectLst>
                <a:latin typeface="Hobo Std"/>
                <a:cs typeface="Hobo Std"/>
              </a:rPr>
              <a:t> Greek</a:t>
            </a:r>
          </a:p>
        </p:txBody>
      </p:sp>
    </p:spTree>
    <p:extLst>
      <p:ext uri="{BB962C8B-B14F-4D97-AF65-F5344CB8AC3E}">
        <p14:creationId xmlns:p14="http://schemas.microsoft.com/office/powerpoint/2010/main" val="92625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t="13384" b="12804"/>
          <a:stretch>
            <a:fillRect/>
          </a:stretch>
        </p:blipFill>
        <p:spPr>
          <a:xfrm>
            <a:off x="0" y="4084320"/>
            <a:ext cx="9144000" cy="2773680"/>
          </a:xfrm>
          <a:prstGeom prst="rect">
            <a:avLst/>
          </a:prstGeom>
        </p:spPr>
      </p:pic>
      <p:cxnSp>
        <p:nvCxnSpPr>
          <p:cNvPr id="19" name="Straight Connector 18"/>
          <p:cNvCxnSpPr/>
          <p:nvPr/>
        </p:nvCxnSpPr>
        <p:spPr>
          <a:xfrm flipV="1">
            <a:off x="2771192" y="839390"/>
            <a:ext cx="5603810"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1256943"/>
            <a:ext cx="7841602" cy="2477601"/>
          </a:xfrm>
          <a:prstGeom prst="rect">
            <a:avLst/>
          </a:prstGeom>
          <a:noFill/>
          <a:ln>
            <a:noFill/>
          </a:ln>
        </p:spPr>
        <p:txBody>
          <a:bodyPr wrap="square" rtlCol="0" anchor="t">
            <a:spAutoFit/>
          </a:bodyPr>
          <a:lstStyle/>
          <a:p>
            <a:pPr>
              <a:spcAft>
                <a:spcPts val="600"/>
              </a:spcAft>
            </a:pPr>
            <a:r>
              <a:rPr lang="en-US" sz="2500" b="1" dirty="0" smtClean="0">
                <a:solidFill>
                  <a:srgbClr val="1B54AF"/>
                </a:solidFill>
                <a:latin typeface="Candara"/>
                <a:cs typeface="Candara"/>
              </a:rPr>
              <a:t>Lev. 11:32</a:t>
            </a:r>
            <a:r>
              <a:rPr lang="en-US" sz="2500" dirty="0" smtClean="0">
                <a:solidFill>
                  <a:srgbClr val="1B54AF"/>
                </a:solidFill>
                <a:latin typeface="Candara"/>
                <a:cs typeface="Candara"/>
              </a:rPr>
              <a:t> – “Every vessel…will be dipped </a:t>
            </a:r>
            <a:r>
              <a:rPr lang="en-US" sz="2500" dirty="0" smtClean="0">
                <a:solidFill>
                  <a:srgbClr val="FF6600"/>
                </a:solidFill>
                <a:latin typeface="Candara"/>
                <a:cs typeface="Candara"/>
              </a:rPr>
              <a:t>[baptized]</a:t>
            </a:r>
            <a:r>
              <a:rPr lang="en-US" sz="2500" dirty="0" smtClean="0">
                <a:solidFill>
                  <a:srgbClr val="1B54AF"/>
                </a:solidFill>
                <a:latin typeface="Candara"/>
                <a:cs typeface="Candara"/>
              </a:rPr>
              <a:t>	     			  into water.”</a:t>
            </a:r>
            <a:endParaRPr lang="en-US" sz="2500" b="1" dirty="0" smtClean="0">
              <a:solidFill>
                <a:srgbClr val="1B54AF"/>
              </a:solidFill>
              <a:latin typeface="Candara"/>
              <a:cs typeface="Candara"/>
            </a:endParaRPr>
          </a:p>
          <a:p>
            <a:r>
              <a:rPr lang="en-US" sz="2500" b="1" dirty="0">
                <a:solidFill>
                  <a:srgbClr val="1B54AF"/>
                </a:solidFill>
                <a:latin typeface="Candara"/>
                <a:cs typeface="Candara"/>
              </a:rPr>
              <a:t>Lev. 4:6</a:t>
            </a:r>
            <a:r>
              <a:rPr lang="en-US" sz="2500" dirty="0">
                <a:solidFill>
                  <a:srgbClr val="1B54AF"/>
                </a:solidFill>
                <a:latin typeface="Candara"/>
                <a:cs typeface="Candara"/>
              </a:rPr>
              <a:t> – “The priest shall dip </a:t>
            </a:r>
            <a:r>
              <a:rPr lang="en-US" sz="2500" dirty="0">
                <a:solidFill>
                  <a:srgbClr val="FF6600"/>
                </a:solidFill>
                <a:latin typeface="Candara"/>
                <a:cs typeface="Candara"/>
              </a:rPr>
              <a:t>[baptize]</a:t>
            </a:r>
            <a:r>
              <a:rPr lang="en-US" sz="2500" dirty="0">
                <a:solidFill>
                  <a:srgbClr val="1B54AF"/>
                </a:solidFill>
                <a:latin typeface="Candara"/>
                <a:cs typeface="Candara"/>
              </a:rPr>
              <a:t> his finger into the blood and shall sprinkle (some) of the blood seven times before the Lord.”</a:t>
            </a:r>
          </a:p>
          <a:p>
            <a:endParaRPr lang="en-US" sz="2500" b="1" dirty="0">
              <a:solidFill>
                <a:srgbClr val="1B54AF"/>
              </a:solidFill>
              <a:latin typeface="Candara"/>
              <a:cs typeface="Candara"/>
            </a:endParaRPr>
          </a:p>
        </p:txBody>
      </p:sp>
      <p:sp>
        <p:nvSpPr>
          <p:cNvPr id="17" name="Rounded Rectangle 16"/>
          <p:cNvSpPr/>
          <p:nvPr/>
        </p:nvSpPr>
        <p:spPr>
          <a:xfrm>
            <a:off x="609600" y="533400"/>
            <a:ext cx="2719874"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LXX</a:t>
            </a:r>
          </a:p>
        </p:txBody>
      </p:sp>
      <p:cxnSp>
        <p:nvCxnSpPr>
          <p:cNvPr id="20" name="Straight Connector 19"/>
          <p:cNvCxnSpPr/>
          <p:nvPr/>
        </p:nvCxnSpPr>
        <p:spPr>
          <a:xfrm flipV="1">
            <a:off x="545063" y="3509086"/>
            <a:ext cx="7829939"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2975254335"/>
              </p:ext>
            </p:extLst>
          </p:nvPr>
        </p:nvGraphicFramePr>
        <p:xfrm>
          <a:off x="3352798" y="3576320"/>
          <a:ext cx="6629402" cy="944880"/>
        </p:xfrm>
        <a:graphic>
          <a:graphicData uri="http://schemas.openxmlformats.org/drawingml/2006/table">
            <a:tbl>
              <a:tblPr firstRow="1" bandRow="1">
                <a:tableStyleId>{2D5ABB26-0587-4C30-8999-92F81FD0307C}</a:tableStyleId>
              </a:tblPr>
              <a:tblGrid>
                <a:gridCol w="2237423"/>
                <a:gridCol w="4391979"/>
              </a:tblGrid>
              <a:tr h="370840">
                <a:tc>
                  <a:txBody>
                    <a:bodyPr/>
                    <a:lstStyle/>
                    <a:p>
                      <a:r>
                        <a:rPr lang="en-US" sz="2500" dirty="0" smtClean="0">
                          <a:solidFill>
                            <a:schemeClr val="bg2">
                              <a:lumMod val="10000"/>
                            </a:schemeClr>
                          </a:solidFill>
                          <a:effectLst/>
                          <a:latin typeface="Candara"/>
                          <a:cs typeface="Candara"/>
                        </a:rPr>
                        <a:t>Connotation:</a:t>
                      </a:r>
                      <a:endParaRPr lang="en-US" sz="2500" dirty="0">
                        <a:solidFill>
                          <a:schemeClr val="bg2">
                            <a:lumMod val="10000"/>
                          </a:schemeClr>
                        </a:solidFill>
                        <a:effectLst/>
                        <a:latin typeface="Candara"/>
                        <a:cs typeface="Candar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solidFill>
                            <a:schemeClr val="bg2">
                              <a:lumMod val="10000"/>
                            </a:schemeClr>
                          </a:solidFill>
                          <a:effectLst/>
                          <a:latin typeface="Candara"/>
                          <a:cs typeface="Candara"/>
                        </a:rPr>
                        <a:t>Literal: to dip; bathe</a:t>
                      </a:r>
                    </a:p>
                  </a:txBody>
                  <a:tcPr/>
                </a:tc>
              </a:tr>
              <a:tr h="370840">
                <a:tc>
                  <a:txBody>
                    <a:bodyPr/>
                    <a:lstStyle/>
                    <a:p>
                      <a:pPr algn="ctr"/>
                      <a:endParaRPr lang="en-US" sz="2200" dirty="0">
                        <a:solidFill>
                          <a:schemeClr val="bg2">
                            <a:lumMod val="10000"/>
                          </a:schemeClr>
                        </a:solidFill>
                        <a:effectLst/>
                      </a:endParaRPr>
                    </a:p>
                  </a:txBody>
                  <a:tcPr/>
                </a:tc>
                <a:tc>
                  <a:txBody>
                    <a:bodyPr/>
                    <a:lstStyle/>
                    <a:p>
                      <a:pPr algn="l"/>
                      <a:r>
                        <a:rPr lang="en-US" sz="2500" dirty="0" smtClean="0">
                          <a:solidFill>
                            <a:schemeClr val="bg2">
                              <a:lumMod val="10000"/>
                            </a:schemeClr>
                          </a:solidFill>
                          <a:effectLst/>
                        </a:rPr>
                        <a:t>Metaphorical: to dye</a:t>
                      </a:r>
                      <a:endParaRPr lang="en-US" sz="2500" dirty="0">
                        <a:solidFill>
                          <a:schemeClr val="bg2">
                            <a:lumMod val="10000"/>
                          </a:schemeClr>
                        </a:solidFill>
                        <a:effectLst/>
                      </a:endParaRPr>
                    </a:p>
                  </a:txBody>
                  <a:tcPr/>
                </a:tc>
              </a:tr>
            </a:tbl>
          </a:graphicData>
        </a:graphic>
      </p:graphicFrame>
      <p:sp>
        <p:nvSpPr>
          <p:cNvPr id="6" name="TextBox 5"/>
          <p:cNvSpPr txBox="1"/>
          <p:nvPr/>
        </p:nvSpPr>
        <p:spPr>
          <a:xfrm>
            <a:off x="1828800" y="4876800"/>
            <a:ext cx="7086600" cy="553998"/>
          </a:xfrm>
          <a:prstGeom prst="rect">
            <a:avLst/>
          </a:prstGeom>
          <a:noFill/>
        </p:spPr>
        <p:txBody>
          <a:bodyPr wrap="square" rtlCol="0">
            <a:spAutoFit/>
          </a:bodyPr>
          <a:lstStyle/>
          <a:p>
            <a:pPr algn="r"/>
            <a:r>
              <a:rPr lang="en-US" sz="3000" dirty="0" smtClean="0">
                <a:solidFill>
                  <a:srgbClr val="1B54AF"/>
                </a:solidFill>
                <a:effectLst>
                  <a:outerShdw blurRad="50800" dist="38100" dir="2700000">
                    <a:srgbClr val="000000">
                      <a:alpha val="43000"/>
                    </a:srgbClr>
                  </a:outerShdw>
                </a:effectLst>
                <a:latin typeface="Hobo Std"/>
                <a:cs typeface="Hobo Std"/>
              </a:rPr>
              <a:t>Meaning of Baptism: </a:t>
            </a:r>
            <a:r>
              <a:rPr lang="en-US" sz="3000" dirty="0" err="1" smtClean="0">
                <a:solidFill>
                  <a:srgbClr val="1B54AF"/>
                </a:solidFill>
                <a:effectLst>
                  <a:outerShdw blurRad="50800" dist="38100" dir="2700000">
                    <a:srgbClr val="000000">
                      <a:alpha val="43000"/>
                    </a:srgbClr>
                  </a:outerShdw>
                </a:effectLst>
                <a:latin typeface="Hobo Std"/>
                <a:cs typeface="Hobo Std"/>
              </a:rPr>
              <a:t>Koine</a:t>
            </a:r>
            <a:r>
              <a:rPr lang="en-US" sz="3000" dirty="0" smtClean="0">
                <a:solidFill>
                  <a:srgbClr val="1B54AF"/>
                </a:solidFill>
                <a:effectLst>
                  <a:outerShdw blurRad="50800" dist="38100" dir="2700000">
                    <a:srgbClr val="000000">
                      <a:alpha val="43000"/>
                    </a:srgbClr>
                  </a:outerShdw>
                </a:effectLst>
                <a:latin typeface="Hobo Std"/>
                <a:cs typeface="Hobo Std"/>
              </a:rPr>
              <a:t> Greek</a:t>
            </a:r>
          </a:p>
        </p:txBody>
      </p:sp>
    </p:spTree>
    <p:extLst>
      <p:ext uri="{BB962C8B-B14F-4D97-AF65-F5344CB8AC3E}">
        <p14:creationId xmlns:p14="http://schemas.microsoft.com/office/powerpoint/2010/main" val="224418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t="13384" b="12804"/>
          <a:stretch>
            <a:fillRect/>
          </a:stretch>
        </p:blipFill>
        <p:spPr>
          <a:xfrm>
            <a:off x="0" y="4084320"/>
            <a:ext cx="9144000" cy="2773680"/>
          </a:xfrm>
          <a:prstGeom prst="rect">
            <a:avLst/>
          </a:prstGeom>
        </p:spPr>
      </p:pic>
      <p:cxnSp>
        <p:nvCxnSpPr>
          <p:cNvPr id="19" name="Straight Connector 18"/>
          <p:cNvCxnSpPr/>
          <p:nvPr/>
        </p:nvCxnSpPr>
        <p:spPr>
          <a:xfrm flipV="1">
            <a:off x="2771192" y="1372790"/>
            <a:ext cx="5603810"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2072551"/>
            <a:ext cx="7841602" cy="1631216"/>
          </a:xfrm>
          <a:prstGeom prst="rect">
            <a:avLst/>
          </a:prstGeom>
          <a:noFill/>
          <a:ln>
            <a:noFill/>
          </a:ln>
        </p:spPr>
        <p:txBody>
          <a:bodyPr wrap="square" rtlCol="0" anchor="t">
            <a:spAutoFit/>
          </a:bodyPr>
          <a:lstStyle/>
          <a:p>
            <a:r>
              <a:rPr lang="en-US" sz="2500" b="1" dirty="0" smtClean="0">
                <a:solidFill>
                  <a:srgbClr val="1B54AF"/>
                </a:solidFill>
                <a:latin typeface="Candara"/>
                <a:cs typeface="Candara"/>
              </a:rPr>
              <a:t>Num. 19:18</a:t>
            </a:r>
            <a:r>
              <a:rPr lang="en-US" sz="2500" dirty="0" smtClean="0">
                <a:solidFill>
                  <a:srgbClr val="1B54AF"/>
                </a:solidFill>
                <a:latin typeface="Candara"/>
                <a:cs typeface="Candara"/>
              </a:rPr>
              <a:t> – “A clean person shall dip </a:t>
            </a:r>
            <a:r>
              <a:rPr lang="en-US" sz="2500" dirty="0" smtClean="0">
                <a:solidFill>
                  <a:srgbClr val="FF6600"/>
                </a:solidFill>
                <a:latin typeface="Candara"/>
                <a:cs typeface="Candara"/>
              </a:rPr>
              <a:t>[baptize] </a:t>
            </a:r>
            <a:r>
              <a:rPr lang="en-US" sz="2500" dirty="0" smtClean="0">
                <a:solidFill>
                  <a:srgbClr val="1B54AF"/>
                </a:solidFill>
                <a:latin typeface="Candara"/>
                <a:cs typeface="Candara"/>
              </a:rPr>
              <a:t>hyssop into water and shall sprinkle around.”</a:t>
            </a:r>
          </a:p>
          <a:p>
            <a:endParaRPr lang="en-US" sz="2500" b="1" dirty="0" smtClean="0">
              <a:solidFill>
                <a:srgbClr val="1B54AF"/>
              </a:solidFill>
              <a:latin typeface="Candara"/>
              <a:cs typeface="Candara"/>
            </a:endParaRPr>
          </a:p>
          <a:p>
            <a:endParaRPr lang="en-US" sz="2500" b="1" dirty="0">
              <a:solidFill>
                <a:srgbClr val="1B54AF"/>
              </a:solidFill>
              <a:latin typeface="Candara"/>
              <a:cs typeface="Candara"/>
            </a:endParaRPr>
          </a:p>
        </p:txBody>
      </p:sp>
      <p:sp>
        <p:nvSpPr>
          <p:cNvPr id="17" name="Rounded Rectangle 16"/>
          <p:cNvSpPr/>
          <p:nvPr/>
        </p:nvSpPr>
        <p:spPr>
          <a:xfrm>
            <a:off x="609600" y="1066800"/>
            <a:ext cx="2719874"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LXX</a:t>
            </a:r>
            <a:r>
              <a:rPr lang="en-US" sz="2000" dirty="0" smtClean="0">
                <a:ln>
                  <a:solidFill>
                    <a:srgbClr val="1B54AF"/>
                  </a:solidFill>
                </a:ln>
                <a:solidFill>
                  <a:srgbClr val="1B54AF"/>
                </a:solidFill>
                <a:latin typeface="Eurostile"/>
                <a:cs typeface="Eurostile"/>
              </a:rPr>
              <a:t> (cont.)</a:t>
            </a:r>
            <a:endParaRPr lang="en-US" sz="3000" dirty="0" smtClean="0">
              <a:ln>
                <a:solidFill>
                  <a:srgbClr val="1B54AF"/>
                </a:solidFill>
              </a:ln>
              <a:solidFill>
                <a:srgbClr val="1B54AF"/>
              </a:solidFill>
              <a:latin typeface="Eurostile"/>
              <a:cs typeface="Eurostile"/>
            </a:endParaRPr>
          </a:p>
        </p:txBody>
      </p:sp>
      <p:cxnSp>
        <p:nvCxnSpPr>
          <p:cNvPr id="20" name="Straight Connector 19"/>
          <p:cNvCxnSpPr/>
          <p:nvPr/>
        </p:nvCxnSpPr>
        <p:spPr>
          <a:xfrm flipV="1">
            <a:off x="545063" y="3352800"/>
            <a:ext cx="7829939"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3633960873"/>
              </p:ext>
            </p:extLst>
          </p:nvPr>
        </p:nvGraphicFramePr>
        <p:xfrm>
          <a:off x="3124198" y="3429000"/>
          <a:ext cx="6629402" cy="899160"/>
        </p:xfrm>
        <a:graphic>
          <a:graphicData uri="http://schemas.openxmlformats.org/drawingml/2006/table">
            <a:tbl>
              <a:tblPr firstRow="1" bandRow="1">
                <a:tableStyleId>{2D5ABB26-0587-4C30-8999-92F81FD0307C}</a:tableStyleId>
              </a:tblPr>
              <a:tblGrid>
                <a:gridCol w="2237423"/>
                <a:gridCol w="4391979"/>
              </a:tblGrid>
              <a:tr h="370840">
                <a:tc>
                  <a:txBody>
                    <a:bodyPr/>
                    <a:lstStyle/>
                    <a:p>
                      <a:r>
                        <a:rPr lang="en-US" sz="2500" dirty="0" smtClean="0">
                          <a:solidFill>
                            <a:schemeClr val="bg2">
                              <a:lumMod val="10000"/>
                            </a:schemeClr>
                          </a:solidFill>
                          <a:effectLst/>
                          <a:latin typeface="Candara"/>
                          <a:cs typeface="Candara"/>
                        </a:rPr>
                        <a:t>Connotation:</a:t>
                      </a:r>
                      <a:endParaRPr lang="en-US" sz="2500" dirty="0">
                        <a:solidFill>
                          <a:schemeClr val="bg2">
                            <a:lumMod val="10000"/>
                          </a:schemeClr>
                        </a:solidFill>
                        <a:effectLst/>
                        <a:latin typeface="Candara"/>
                        <a:cs typeface="Candar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solidFill>
                            <a:schemeClr val="bg2">
                              <a:lumMod val="10000"/>
                            </a:schemeClr>
                          </a:solidFill>
                          <a:effectLst/>
                          <a:latin typeface="Candara"/>
                          <a:cs typeface="Candara"/>
                        </a:rPr>
                        <a:t>Literal: to dip</a:t>
                      </a:r>
                    </a:p>
                  </a:txBody>
                  <a:tcPr/>
                </a:tc>
              </a:tr>
              <a:tr h="370840">
                <a:tc>
                  <a:txBody>
                    <a:bodyPr/>
                    <a:lstStyle/>
                    <a:p>
                      <a:pPr algn="ctr"/>
                      <a:endParaRPr lang="en-US" sz="2200" dirty="0">
                        <a:solidFill>
                          <a:schemeClr val="bg2">
                            <a:lumMod val="10000"/>
                          </a:schemeClr>
                        </a:solidFill>
                        <a:effectLst/>
                      </a:endParaRPr>
                    </a:p>
                  </a:txBody>
                  <a:tcPr/>
                </a:tc>
                <a:tc>
                  <a:txBody>
                    <a:bodyPr/>
                    <a:lstStyle/>
                    <a:p>
                      <a:pPr algn="l"/>
                      <a:r>
                        <a:rPr lang="en-US" sz="2200" dirty="0" smtClean="0">
                          <a:solidFill>
                            <a:schemeClr val="bg2">
                              <a:lumMod val="10000"/>
                            </a:schemeClr>
                          </a:solidFill>
                          <a:effectLst/>
                        </a:rPr>
                        <a:t>(as opposed to sprinkling)</a:t>
                      </a:r>
                      <a:endParaRPr lang="en-US" sz="2200" dirty="0">
                        <a:solidFill>
                          <a:schemeClr val="bg2">
                            <a:lumMod val="10000"/>
                          </a:schemeClr>
                        </a:solidFill>
                        <a:effectLst/>
                      </a:endParaRPr>
                    </a:p>
                  </a:txBody>
                  <a:tcPr/>
                </a:tc>
              </a:tr>
            </a:tbl>
          </a:graphicData>
        </a:graphic>
      </p:graphicFrame>
      <p:sp>
        <p:nvSpPr>
          <p:cNvPr id="6" name="TextBox 5"/>
          <p:cNvSpPr txBox="1"/>
          <p:nvPr/>
        </p:nvSpPr>
        <p:spPr>
          <a:xfrm>
            <a:off x="1828800" y="4876800"/>
            <a:ext cx="7086600" cy="553998"/>
          </a:xfrm>
          <a:prstGeom prst="rect">
            <a:avLst/>
          </a:prstGeom>
          <a:noFill/>
        </p:spPr>
        <p:txBody>
          <a:bodyPr wrap="square" rtlCol="0">
            <a:spAutoFit/>
          </a:bodyPr>
          <a:lstStyle/>
          <a:p>
            <a:pPr algn="r"/>
            <a:r>
              <a:rPr lang="en-US" sz="3000" dirty="0" smtClean="0">
                <a:solidFill>
                  <a:srgbClr val="1B54AF"/>
                </a:solidFill>
                <a:effectLst>
                  <a:outerShdw blurRad="50800" dist="38100" dir="2700000">
                    <a:srgbClr val="000000">
                      <a:alpha val="43000"/>
                    </a:srgbClr>
                  </a:outerShdw>
                </a:effectLst>
                <a:latin typeface="Hobo Std"/>
                <a:cs typeface="Hobo Std"/>
              </a:rPr>
              <a:t>Meaning of Baptism: </a:t>
            </a:r>
            <a:r>
              <a:rPr lang="en-US" sz="3000" dirty="0" err="1" smtClean="0">
                <a:solidFill>
                  <a:srgbClr val="1B54AF"/>
                </a:solidFill>
                <a:effectLst>
                  <a:outerShdw blurRad="50800" dist="38100" dir="2700000">
                    <a:srgbClr val="000000">
                      <a:alpha val="43000"/>
                    </a:srgbClr>
                  </a:outerShdw>
                </a:effectLst>
                <a:latin typeface="Hobo Std"/>
                <a:cs typeface="Hobo Std"/>
              </a:rPr>
              <a:t>Koine</a:t>
            </a:r>
            <a:r>
              <a:rPr lang="en-US" sz="3000" dirty="0" smtClean="0">
                <a:solidFill>
                  <a:srgbClr val="1B54AF"/>
                </a:solidFill>
                <a:effectLst>
                  <a:outerShdw blurRad="50800" dist="38100" dir="2700000">
                    <a:srgbClr val="000000">
                      <a:alpha val="43000"/>
                    </a:srgbClr>
                  </a:outerShdw>
                </a:effectLst>
                <a:latin typeface="Hobo Std"/>
                <a:cs typeface="Hobo Std"/>
              </a:rPr>
              <a:t> Greek</a:t>
            </a:r>
          </a:p>
        </p:txBody>
      </p:sp>
    </p:spTree>
    <p:extLst>
      <p:ext uri="{BB962C8B-B14F-4D97-AF65-F5344CB8AC3E}">
        <p14:creationId xmlns:p14="http://schemas.microsoft.com/office/powerpoint/2010/main" val="70557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t="13384" b="12804"/>
          <a:stretch>
            <a:fillRect/>
          </a:stretch>
        </p:blipFill>
        <p:spPr>
          <a:xfrm>
            <a:off x="0" y="4084320"/>
            <a:ext cx="9144000" cy="2773680"/>
          </a:xfrm>
          <a:prstGeom prst="rect">
            <a:avLst/>
          </a:prstGeom>
        </p:spPr>
      </p:pic>
      <p:cxnSp>
        <p:nvCxnSpPr>
          <p:cNvPr id="19" name="Straight Connector 18"/>
          <p:cNvCxnSpPr/>
          <p:nvPr/>
        </p:nvCxnSpPr>
        <p:spPr>
          <a:xfrm flipV="1">
            <a:off x="2771192" y="686990"/>
            <a:ext cx="5603810"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1066800"/>
            <a:ext cx="7841602" cy="3139321"/>
          </a:xfrm>
          <a:prstGeom prst="rect">
            <a:avLst/>
          </a:prstGeom>
          <a:noFill/>
          <a:ln>
            <a:noFill/>
          </a:ln>
        </p:spPr>
        <p:txBody>
          <a:bodyPr wrap="square" rtlCol="0" anchor="t">
            <a:spAutoFit/>
          </a:bodyPr>
          <a:lstStyle/>
          <a:p>
            <a:pPr>
              <a:spcAft>
                <a:spcPts val="600"/>
              </a:spcAft>
            </a:pPr>
            <a:r>
              <a:rPr lang="en-US" sz="2400" dirty="0" smtClean="0">
                <a:solidFill>
                  <a:srgbClr val="1B54AF"/>
                </a:solidFill>
                <a:latin typeface="Candara"/>
                <a:cs typeface="Candara"/>
              </a:rPr>
              <a:t>Concerning baptism, baptize in this way: after speaking all these words, baptize into the name of the Father, the Son, and the Holy Spirit in living water.  If you do not have living water, baptize in other water; if you are not able in cold, in warm.  If you do not have either, pour water on the head three times into the name of the Father, Son, and Holy Spirit.”												   (40-80 AD)</a:t>
            </a:r>
          </a:p>
          <a:p>
            <a:endParaRPr lang="en-US" sz="2500" b="1" dirty="0" smtClean="0">
              <a:solidFill>
                <a:srgbClr val="1B54AF"/>
              </a:solidFill>
              <a:latin typeface="Candara"/>
              <a:cs typeface="Candara"/>
            </a:endParaRPr>
          </a:p>
          <a:p>
            <a:endParaRPr lang="en-US" sz="2500" b="1" dirty="0">
              <a:solidFill>
                <a:srgbClr val="1B54AF"/>
              </a:solidFill>
              <a:latin typeface="Candara"/>
              <a:cs typeface="Candara"/>
            </a:endParaRPr>
          </a:p>
        </p:txBody>
      </p:sp>
      <p:sp>
        <p:nvSpPr>
          <p:cNvPr id="17" name="Rounded Rectangle 16"/>
          <p:cNvSpPr/>
          <p:nvPr/>
        </p:nvSpPr>
        <p:spPr>
          <a:xfrm>
            <a:off x="609600" y="381000"/>
            <a:ext cx="2719874"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err="1" smtClean="0">
                <a:ln>
                  <a:solidFill>
                    <a:srgbClr val="1B54AF"/>
                  </a:solidFill>
                </a:ln>
                <a:solidFill>
                  <a:srgbClr val="1B54AF"/>
                </a:solidFill>
                <a:latin typeface="Eurostile"/>
                <a:cs typeface="Eurostile"/>
              </a:rPr>
              <a:t>Didache</a:t>
            </a:r>
            <a:endParaRPr lang="en-US" sz="3000" dirty="0" smtClean="0">
              <a:ln>
                <a:solidFill>
                  <a:srgbClr val="1B54AF"/>
                </a:solidFill>
              </a:ln>
              <a:solidFill>
                <a:srgbClr val="1B54AF"/>
              </a:solidFill>
              <a:latin typeface="Eurostile"/>
              <a:cs typeface="Eurostile"/>
            </a:endParaRPr>
          </a:p>
        </p:txBody>
      </p:sp>
      <p:cxnSp>
        <p:nvCxnSpPr>
          <p:cNvPr id="20" name="Straight Connector 19"/>
          <p:cNvCxnSpPr/>
          <p:nvPr/>
        </p:nvCxnSpPr>
        <p:spPr>
          <a:xfrm flipV="1">
            <a:off x="545063" y="3885006"/>
            <a:ext cx="7829939"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28800" y="4876800"/>
            <a:ext cx="7086600" cy="553998"/>
          </a:xfrm>
          <a:prstGeom prst="rect">
            <a:avLst/>
          </a:prstGeom>
          <a:noFill/>
        </p:spPr>
        <p:txBody>
          <a:bodyPr wrap="square" rtlCol="0">
            <a:spAutoFit/>
          </a:bodyPr>
          <a:lstStyle/>
          <a:p>
            <a:pPr algn="r"/>
            <a:r>
              <a:rPr lang="en-US" sz="3000" dirty="0" smtClean="0">
                <a:solidFill>
                  <a:srgbClr val="1B54AF"/>
                </a:solidFill>
                <a:effectLst>
                  <a:outerShdw blurRad="50800" dist="38100" dir="2700000">
                    <a:srgbClr val="000000">
                      <a:alpha val="43000"/>
                    </a:srgbClr>
                  </a:outerShdw>
                </a:effectLst>
                <a:latin typeface="Hobo Std"/>
                <a:cs typeface="Hobo Std"/>
              </a:rPr>
              <a:t>Meaning of Baptism: Early Church</a:t>
            </a:r>
          </a:p>
        </p:txBody>
      </p:sp>
    </p:spTree>
    <p:extLst>
      <p:ext uri="{BB962C8B-B14F-4D97-AF65-F5344CB8AC3E}">
        <p14:creationId xmlns:p14="http://schemas.microsoft.com/office/powerpoint/2010/main" val="16968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V="1">
            <a:off x="2771192" y="1372790"/>
            <a:ext cx="5603810"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1752600"/>
            <a:ext cx="7841602" cy="1708160"/>
          </a:xfrm>
          <a:prstGeom prst="rect">
            <a:avLst/>
          </a:prstGeom>
          <a:noFill/>
          <a:ln>
            <a:noFill/>
          </a:ln>
        </p:spPr>
        <p:txBody>
          <a:bodyPr wrap="square" rtlCol="0" anchor="t">
            <a:spAutoFit/>
          </a:bodyPr>
          <a:lstStyle/>
          <a:p>
            <a:pPr>
              <a:spcAft>
                <a:spcPts val="600"/>
              </a:spcAft>
            </a:pPr>
            <a:r>
              <a:rPr lang="en-US" sz="2500" dirty="0" smtClean="0">
                <a:solidFill>
                  <a:srgbClr val="1B54AF"/>
                </a:solidFill>
                <a:latin typeface="Candara"/>
                <a:cs typeface="Candara"/>
              </a:rPr>
              <a:t>“We are immersed </a:t>
            </a:r>
            <a:r>
              <a:rPr lang="en-US" sz="2500" dirty="0" smtClean="0">
                <a:solidFill>
                  <a:srgbClr val="FF6600"/>
                </a:solidFill>
                <a:latin typeface="Candara"/>
                <a:cs typeface="Candara"/>
              </a:rPr>
              <a:t>[Latin: dip, plunge] </a:t>
            </a:r>
            <a:r>
              <a:rPr lang="en-US" sz="2500" dirty="0" smtClean="0">
                <a:solidFill>
                  <a:srgbClr val="1B54AF"/>
                </a:solidFill>
                <a:latin typeface="Candara"/>
                <a:cs typeface="Candara"/>
              </a:rPr>
              <a:t>three times, making a somewhat ampler pledge than the Lord appointed in the gospels.”</a:t>
            </a:r>
          </a:p>
          <a:p>
            <a:pPr algn="r"/>
            <a:r>
              <a:rPr lang="en-US" sz="2500" i="1" dirty="0" smtClean="0">
                <a:solidFill>
                  <a:srgbClr val="1B54AF"/>
                </a:solidFill>
                <a:latin typeface="Candara"/>
                <a:cs typeface="Candara"/>
              </a:rPr>
              <a:t>On the Crown </a:t>
            </a:r>
            <a:r>
              <a:rPr lang="en-US" sz="2500" dirty="0" smtClean="0">
                <a:solidFill>
                  <a:srgbClr val="1B54AF"/>
                </a:solidFill>
                <a:latin typeface="Candara"/>
                <a:cs typeface="Candara"/>
              </a:rPr>
              <a:t>(160-225 AD)</a:t>
            </a:r>
            <a:endParaRPr lang="en-US" sz="2500" i="1" dirty="0" smtClean="0">
              <a:solidFill>
                <a:srgbClr val="1B54AF"/>
              </a:solidFill>
              <a:latin typeface="Candara"/>
              <a:cs typeface="Candara"/>
            </a:endParaRPr>
          </a:p>
          <a:p>
            <a:endParaRPr lang="en-US" sz="2500" b="1" dirty="0">
              <a:solidFill>
                <a:srgbClr val="1B54AF"/>
              </a:solidFill>
              <a:latin typeface="Candara"/>
              <a:cs typeface="Candara"/>
            </a:endParaRPr>
          </a:p>
        </p:txBody>
      </p:sp>
      <p:sp>
        <p:nvSpPr>
          <p:cNvPr id="17" name="Rounded Rectangle 16"/>
          <p:cNvSpPr/>
          <p:nvPr/>
        </p:nvSpPr>
        <p:spPr>
          <a:xfrm>
            <a:off x="609600" y="1066800"/>
            <a:ext cx="2719874" cy="609600"/>
          </a:xfrm>
          <a:prstGeom prst="roundRect">
            <a:avLst/>
          </a:prstGeom>
          <a:solidFill>
            <a:schemeClr val="bg1"/>
          </a:solidFill>
          <a:ln w="28575" cap="flat" cmpd="sng" algn="ctr">
            <a:solidFill>
              <a:srgbClr val="1B54A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3000" dirty="0" smtClean="0">
                <a:ln>
                  <a:solidFill>
                    <a:srgbClr val="1B54AF"/>
                  </a:solidFill>
                </a:ln>
                <a:solidFill>
                  <a:srgbClr val="1B54AF"/>
                </a:solidFill>
                <a:latin typeface="Eurostile"/>
                <a:cs typeface="Eurostile"/>
              </a:rPr>
              <a:t>Tertullian</a:t>
            </a:r>
          </a:p>
        </p:txBody>
      </p:sp>
      <p:cxnSp>
        <p:nvCxnSpPr>
          <p:cNvPr id="20" name="Straight Connector 19"/>
          <p:cNvCxnSpPr/>
          <p:nvPr/>
        </p:nvCxnSpPr>
        <p:spPr>
          <a:xfrm flipV="1">
            <a:off x="545063" y="3733800"/>
            <a:ext cx="7829939" cy="1194"/>
          </a:xfrm>
          <a:prstGeom prst="line">
            <a:avLst/>
          </a:prstGeom>
          <a:ln w="28575" cap="flat" cmpd="sng" algn="ctr">
            <a:solidFill>
              <a:srgbClr val="1B54A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rcRect t="14574" b="49719"/>
          <a:stretch>
            <a:fillRect/>
          </a:stretch>
        </p:blipFill>
        <p:spPr>
          <a:xfrm>
            <a:off x="0" y="4861679"/>
            <a:ext cx="9144000" cy="1767721"/>
          </a:xfrm>
          <a:prstGeom prst="rect">
            <a:avLst/>
          </a:prstGeom>
        </p:spPr>
      </p:pic>
      <p:sp>
        <p:nvSpPr>
          <p:cNvPr id="6" name="TextBox 5"/>
          <p:cNvSpPr txBox="1"/>
          <p:nvPr/>
        </p:nvSpPr>
        <p:spPr>
          <a:xfrm>
            <a:off x="990600" y="5943600"/>
            <a:ext cx="7086600" cy="553998"/>
          </a:xfrm>
          <a:prstGeom prst="rect">
            <a:avLst/>
          </a:prstGeom>
          <a:noFill/>
        </p:spPr>
        <p:txBody>
          <a:bodyPr wrap="square" rtlCol="0">
            <a:spAutoFit/>
          </a:bodyPr>
          <a:lstStyle/>
          <a:p>
            <a:pPr algn="ctr"/>
            <a:r>
              <a:rPr lang="en-US" sz="3000" dirty="0" smtClean="0">
                <a:solidFill>
                  <a:srgbClr val="1B54AF"/>
                </a:solidFill>
                <a:effectLst>
                  <a:outerShdw blurRad="50800" dist="38100" dir="2700000">
                    <a:srgbClr val="000000">
                      <a:alpha val="43000"/>
                    </a:srgbClr>
                  </a:outerShdw>
                </a:effectLst>
                <a:latin typeface="Hobo Std"/>
                <a:cs typeface="Hobo Std"/>
              </a:rPr>
              <a:t>Meaning of Baptism: Early Church</a:t>
            </a:r>
          </a:p>
        </p:txBody>
      </p:sp>
    </p:spTree>
    <p:extLst>
      <p:ext uri="{BB962C8B-B14F-4D97-AF65-F5344CB8AC3E}">
        <p14:creationId xmlns:p14="http://schemas.microsoft.com/office/powerpoint/2010/main" val="1140002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8529</TotalTime>
  <Words>1012</Words>
  <Application>Microsoft Office PowerPoint</Application>
  <PresentationFormat>On-screen Show (4:3)</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Holt</dc:creator>
  <cp:lastModifiedBy>Oak Ridge Church of Christ</cp:lastModifiedBy>
  <cp:revision>36</cp:revision>
  <dcterms:created xsi:type="dcterms:W3CDTF">2013-03-06T15:59:51Z</dcterms:created>
  <dcterms:modified xsi:type="dcterms:W3CDTF">2014-10-05T12:37:43Z</dcterms:modified>
</cp:coreProperties>
</file>