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41"/>
  </p:notesMasterIdLst>
  <p:sldIdLst>
    <p:sldId id="298" r:id="rId3"/>
    <p:sldId id="294" r:id="rId4"/>
    <p:sldId id="367" r:id="rId5"/>
    <p:sldId id="384" r:id="rId6"/>
    <p:sldId id="369" r:id="rId7"/>
    <p:sldId id="396" r:id="rId8"/>
    <p:sldId id="370" r:id="rId9"/>
    <p:sldId id="395" r:id="rId10"/>
    <p:sldId id="386" r:id="rId11"/>
    <p:sldId id="387" r:id="rId12"/>
    <p:sldId id="388" r:id="rId13"/>
    <p:sldId id="389" r:id="rId14"/>
    <p:sldId id="390" r:id="rId15"/>
    <p:sldId id="391" r:id="rId16"/>
    <p:sldId id="372" r:id="rId17"/>
    <p:sldId id="373" r:id="rId18"/>
    <p:sldId id="392" r:id="rId19"/>
    <p:sldId id="393" r:id="rId20"/>
    <p:sldId id="394" r:id="rId21"/>
    <p:sldId id="398" r:id="rId22"/>
    <p:sldId id="399" r:id="rId23"/>
    <p:sldId id="400" r:id="rId24"/>
    <p:sldId id="401" r:id="rId25"/>
    <p:sldId id="402" r:id="rId26"/>
    <p:sldId id="403" r:id="rId27"/>
    <p:sldId id="404" r:id="rId28"/>
    <p:sldId id="405" r:id="rId29"/>
    <p:sldId id="406" r:id="rId30"/>
    <p:sldId id="407" r:id="rId31"/>
    <p:sldId id="408" r:id="rId32"/>
    <p:sldId id="409" r:id="rId33"/>
    <p:sldId id="410" r:id="rId34"/>
    <p:sldId id="411" r:id="rId35"/>
    <p:sldId id="412" r:id="rId36"/>
    <p:sldId id="413" r:id="rId37"/>
    <p:sldId id="414" r:id="rId38"/>
    <p:sldId id="415" r:id="rId39"/>
    <p:sldId id="397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0000"/>
    <a:srgbClr val="FFFFCC"/>
    <a:srgbClr val="66FFFF"/>
    <a:srgbClr val="003300"/>
    <a:srgbClr val="CCFFFF"/>
    <a:srgbClr val="333399"/>
    <a:srgbClr val="FFFF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71" autoAdjust="0"/>
  </p:normalViewPr>
  <p:slideViewPr>
    <p:cSldViewPr>
      <p:cViewPr>
        <p:scale>
          <a:sx n="64" d="100"/>
          <a:sy n="64" d="100"/>
        </p:scale>
        <p:origin x="-684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88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791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971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947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446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78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6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7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836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506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82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/>
          <a:lstStyle/>
          <a:p>
            <a:pPr eaLnBrk="1" hangingPunct="1"/>
            <a:endParaRPr lang="en-US" altLang="en-US" dirty="0" smtClean="0">
              <a:solidFill>
                <a:srgbClr val="C00000"/>
              </a:solidFill>
            </a:endParaRPr>
          </a:p>
          <a:p>
            <a:pPr eaLnBrk="1" hangingPunct="1"/>
            <a:endParaRPr lang="en-US" altLang="en-US" dirty="0">
              <a:solidFill>
                <a:srgbClr val="C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2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Is.40:5, people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glory will be revealed to prepared hearts, without regard to nationality</a:t>
            </a:r>
          </a:p>
          <a:p>
            <a:pPr>
              <a:spcAft>
                <a:spcPts val="600"/>
              </a:spcAft>
            </a:pPr>
            <a:r>
              <a:rPr lang="en-US" sz="33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“All flesh”</a:t>
            </a:r>
          </a:p>
        </p:txBody>
      </p:sp>
      <p:pic>
        <p:nvPicPr>
          <p:cNvPr id="1026" name="Picture 2" descr="C:\Users\Owner\AppData\Local\Microsoft\Windows\Temporary Internet Files\Content.IE5\CSTIGY0J\road_png_stock_by_doloresdevelde-d55c9nc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3657600" cy="306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7200" y="4618220"/>
            <a:ext cx="1066800" cy="1828800"/>
          </a:xfrm>
          <a:prstGeom prst="rect">
            <a:avLst/>
          </a:prstGeom>
          <a:solidFill>
            <a:srgbClr val="FFFFCC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John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81600" y="2209800"/>
            <a:ext cx="1828800" cy="1600200"/>
          </a:xfrm>
          <a:prstGeom prst="rect">
            <a:avLst/>
          </a:prstGeom>
          <a:solidFill>
            <a:srgbClr val="FFFFCC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Jesus – apostles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3810000"/>
            <a:ext cx="2438400" cy="1600200"/>
          </a:xfrm>
          <a:prstGeom prst="rect">
            <a:avLst/>
          </a:prstGeom>
          <a:solidFill>
            <a:srgbClr val="FFFFCC"/>
          </a:solidFill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Jn.16:12-14;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Ac.2:39;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Ac.10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2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404813" indent="-404813"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Frailty of man, 6-8: 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flesh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grass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Mt.6:30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worry about opponents. 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Permanence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God, His word, 8</a:t>
            </a:r>
          </a:p>
        </p:txBody>
      </p:sp>
      <p:sp>
        <p:nvSpPr>
          <p:cNvPr id="2" name="Rectangle 1"/>
          <p:cNvSpPr/>
          <p:nvPr/>
        </p:nvSpPr>
        <p:spPr>
          <a:xfrm>
            <a:off x="791980" y="2713220"/>
            <a:ext cx="7543800" cy="1828800"/>
          </a:xfrm>
          <a:prstGeom prst="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 defTabSz="12065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I, even I, am He who comforts you.</a:t>
            </a:r>
          </a:p>
          <a:p>
            <a:pPr algn="ctr" defTabSz="12065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Who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are you that you should be afraid</a:t>
            </a:r>
          </a:p>
          <a:p>
            <a:pPr algn="ctr" defTabSz="120650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Of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 man who will 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die…” </a:t>
            </a:r>
            <a:r>
              <a:rPr lang="en-US" sz="2400" dirty="0" smtClean="0">
                <a:solidFill>
                  <a:schemeClr val="tx1"/>
                </a:solidFill>
              </a:rPr>
              <a:t>– Is.51:12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60360" y="1417820"/>
            <a:ext cx="4495800" cy="3505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5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Frailty of man, 6-8 (grass)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Permanence of God, His word, 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Certainty of His message, 9a.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Pt.1:22-25</a:t>
            </a:r>
          </a:p>
          <a:p>
            <a:pPr marL="404813" indent="-404813">
              <a:spcAft>
                <a:spcPts val="600"/>
              </a:spcAft>
              <a:buNone/>
            </a:pP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 of message, 9b-11: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 your God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I help people to see God?</a:t>
            </a:r>
          </a:p>
        </p:txBody>
      </p:sp>
    </p:spTree>
    <p:extLst>
      <p:ext uri="{BB962C8B-B14F-4D97-AF65-F5344CB8AC3E}">
        <p14:creationId xmlns:p14="http://schemas.microsoft.com/office/powerpoint/2010/main" val="327718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 your God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Strong hand, to reward His own, 10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comes as loving Shepherd, 11</a:t>
            </a:r>
          </a:p>
        </p:txBody>
      </p:sp>
      <p:sp>
        <p:nvSpPr>
          <p:cNvPr id="2" name="Rectangle 1"/>
          <p:cNvSpPr/>
          <p:nvPr/>
        </p:nvSpPr>
        <p:spPr>
          <a:xfrm>
            <a:off x="715780" y="2763982"/>
            <a:ext cx="7696200" cy="554182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Abel: slain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5780" y="3401291"/>
            <a:ext cx="7696200" cy="554182"/>
          </a:xfrm>
          <a:prstGeom prst="rect">
            <a:avLst/>
          </a:prstGeom>
          <a:solidFill>
            <a:schemeClr val="accent1">
              <a:alpha val="67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Jacob: working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5780" y="4038600"/>
            <a:ext cx="7696200" cy="554182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Joseph: persecuted/exalted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15780" y="4675909"/>
            <a:ext cx="7696200" cy="554182"/>
          </a:xfrm>
          <a:prstGeom prst="rect">
            <a:avLst/>
          </a:prstGeom>
          <a:solidFill>
            <a:schemeClr val="accent1">
              <a:alpha val="67000"/>
            </a:schemeClr>
          </a:solid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Moses: called-out-from-Egypt shepherd</a:t>
            </a: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5780" y="5313218"/>
            <a:ext cx="7696200" cy="554182"/>
          </a:xfrm>
          <a:prstGeom prst="rect">
            <a:avLst/>
          </a:prstGeom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0066"/>
                </a:solidFill>
              </a:rPr>
              <a:t>David: shepherd king</a:t>
            </a:r>
            <a:endParaRPr lang="en-US" sz="32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52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Is.40:6-11, proclamation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Behold your God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  <a:p>
            <a:pPr marL="465138" lvl="1" indent="-465138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Shows special care for lambs – youngest, weakest</a:t>
            </a:r>
          </a:p>
          <a:p>
            <a:pPr marL="465138" lvl="1" indent="-465138">
              <a:spcAft>
                <a:spcPts val="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Cradles them in His bosom, close to His heart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32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47010" y="135786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Pertinent Lessons For People of Lord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609600"/>
            <a:ext cx="7620000" cy="5334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</a:t>
            </a:r>
            <a:r>
              <a:rPr lang="en-US" sz="240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Coming Of </a:t>
            </a:r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Lord, 1-11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2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800" dirty="0" smtClean="0"/>
              <a:t>1. Refuge, Isaiah 39:6-40:1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refuge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God–only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Is.28:15 [16] 17.   Hb.6:18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Comfort: God’s forgiveness,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(52:7; Ro.10:15; Ac.10)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3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Almighty arms that sustain the universe also gather lambs,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7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400" dirty="0" smtClean="0"/>
              <a:t>1. Refuge, Isaiah 39:6-40:1</a:t>
            </a:r>
            <a:br>
              <a:rPr lang="en-US" sz="2400" dirty="0" smtClean="0"/>
            </a:br>
            <a:r>
              <a:rPr lang="en-US" sz="3800" dirty="0" smtClean="0"/>
              <a:t>2. God’s word never dies, 40:6-8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219200"/>
            <a:ext cx="8229600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“Remember the Alamo!”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 on perishable material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Copied for hundreds of years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diminish style, accuracy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MSS than any ten classical works combined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Diocletian; Voltaire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400" dirty="0" smtClean="0"/>
              <a:t>1. Refuge, Isaiah 39:6-40:1</a:t>
            </a:r>
            <a:br>
              <a:rPr lang="en-US" sz="2400" dirty="0" smtClean="0"/>
            </a:br>
            <a:r>
              <a:rPr lang="en-US" sz="2400" dirty="0" smtClean="0"/>
              <a:t>2. God’s word never dies, 40:6-8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3. Focus on God, not self, 40:9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371600"/>
            <a:ext cx="8229600" cy="43735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faith must come from Scripture, not ourselves or other people</a:t>
            </a:r>
          </a:p>
        </p:txBody>
      </p:sp>
    </p:spTree>
    <p:extLst>
      <p:ext uri="{BB962C8B-B14F-4D97-AF65-F5344CB8AC3E}">
        <p14:creationId xmlns:p14="http://schemas.microsoft.com/office/powerpoint/2010/main" val="195769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Refuge, Isaiah 39:6-40:1</a:t>
            </a:r>
            <a:br>
              <a:rPr lang="en-US" sz="2400" dirty="0" smtClean="0"/>
            </a:br>
            <a:r>
              <a:rPr lang="en-US" sz="2400" dirty="0" smtClean="0"/>
              <a:t>2. God’s word never dies, 40:6-8</a:t>
            </a:r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2400" dirty="0" smtClean="0"/>
              <a:t>3. Focus on God, not self, 40:9</a:t>
            </a:r>
            <a:br>
              <a:rPr lang="en-US" sz="2400" dirty="0" smtClean="0"/>
            </a:br>
            <a:r>
              <a:rPr lang="en-US" sz="3800" dirty="0" smtClean="0"/>
              <a:t>4. Jesus, our Shepherd, 40:11</a:t>
            </a:r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676400"/>
            <a:ext cx="8229600" cy="40687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power alone, but also love to save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 Shepherd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Jn.10:11, sacrifices life for His sheep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Shepherd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Hb.13:20: triumphs over every enemy for His sheep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Chief Shepherd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 Pt.5:4: comes for His sheep</a:t>
            </a:r>
          </a:p>
        </p:txBody>
      </p:sp>
    </p:spTree>
    <p:extLst>
      <p:ext uri="{BB962C8B-B14F-4D97-AF65-F5344CB8AC3E}">
        <p14:creationId xmlns:p14="http://schemas.microsoft.com/office/powerpoint/2010/main" val="191762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God Is Great,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God Is Good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Isaiah 40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705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Coming Of Lord, 3-11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6670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God Is Great, 12-31</a:t>
            </a:r>
            <a:endParaRPr lang="en-US" sz="36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7010" y="16764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Pertinent Lessons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2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Is.40:12, His power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help, God created . . . 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Oceans: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340+ quintillion gallons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Heavens: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30+ billion light years (200 sextillion miles) – a span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Dust: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earth weighs 6 sextillion metric tons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Mountains: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weighs in scales</a:t>
            </a:r>
          </a:p>
          <a:p>
            <a:pPr lvl="1">
              <a:spcAft>
                <a:spcPts val="600"/>
              </a:spcAft>
            </a:pPr>
            <a:endParaRPr lang="en-US" sz="32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67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Is.40:13-14 (26) wisdom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advisors?  13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Verdana" panose="020B0604030504040204" pitchFamily="34" charset="0"/>
                <a:cs typeface="Arial"/>
              </a:rPr>
              <a:t>→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Ro.11:33-34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counsel, instruction, teacher…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scale model of universe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Astronomers count / classify stars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705130" y="3810000"/>
            <a:ext cx="5716250" cy="15240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“He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counts the number of the stars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He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calls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</a:t>
            </a:r>
            <a:b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name” </a:t>
            </a:r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Ps.147:4</a:t>
            </a:r>
            <a:r>
              <a:rPr lang="en-US" dirty="0" smtClean="0">
                <a:solidFill>
                  <a:srgbClr val="FFFFFF"/>
                </a:solidFill>
              </a:rPr>
              <a:t> 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15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Is.40:15, 17, Ruler of nations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Drop in a bucket; dust on scales (Dn.5:27)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Is.37 – Assyria – no heavy-weight</a:t>
            </a:r>
          </a:p>
        </p:txBody>
      </p:sp>
    </p:spTree>
    <p:extLst>
      <p:ext uri="{BB962C8B-B14F-4D97-AF65-F5344CB8AC3E}">
        <p14:creationId xmlns:p14="http://schemas.microsoft.com/office/powerpoint/2010/main" val="35373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Is.40:16, surpassing greatness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sacrifice puts Him in our debt?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Is.40:17, Judge of nations</a:t>
            </a:r>
            <a:endParaRPr lang="en-US" sz="40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‘Super-powers’?  Zero . . .   Ps.9:17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000" b="1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Is.40:18-20, incomparable deity</a:t>
            </a:r>
            <a:endParaRPr lang="en-US" sz="4000" b="1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Idols: treated wood; props…</a:t>
            </a:r>
          </a:p>
        </p:txBody>
      </p:sp>
    </p:spTree>
    <p:extLst>
      <p:ext uri="{BB962C8B-B14F-4D97-AF65-F5344CB8AC3E}">
        <p14:creationId xmlns:p14="http://schemas.microsoft.com/office/powerpoint/2010/main" val="209756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Is.40:21-24, incomparable position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Man received His revelation at the beginning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above the earth – His creation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limited to Gn.1</a:t>
            </a:r>
          </a:p>
          <a:p>
            <a:pPr lvl="1">
              <a:spcAft>
                <a:spcPts val="600"/>
              </a:spcAft>
            </a:pPr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Circle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earth: Isaiah knew?</a:t>
            </a:r>
          </a:p>
          <a:p>
            <a:pPr lvl="2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“Flat earth society”</a:t>
            </a:r>
          </a:p>
        </p:txBody>
      </p:sp>
    </p:spTree>
    <p:extLst>
      <p:ext uri="{BB962C8B-B14F-4D97-AF65-F5344CB8AC3E}">
        <p14:creationId xmlns:p14="http://schemas.microsoft.com/office/powerpoint/2010/main" val="109692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Is.40:22, circle of earth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“Applicable to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globular form of the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 . . .”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JFB.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Augustine: 1000 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yrs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before Columbus avowed round earth.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Thomas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Aquinas, 13</a:t>
            </a:r>
            <a:r>
              <a:rPr lang="en-US" sz="32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century, observed that the spherical shape of the earth can be empirically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demon-</a:t>
            </a:r>
            <a:r>
              <a:rPr lang="en-US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strated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7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Is.40:21-24, incomparable position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Man received His revelation at the beginning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above the earth – His creation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as curtain (Gn.1:7): atmosphere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23: brings to nothing . . .</a:t>
            </a:r>
          </a:p>
          <a:p>
            <a:pPr>
              <a:spcAft>
                <a:spcPts val="6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24: </a:t>
            </a:r>
            <a:r>
              <a:rPr lang="en-US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Gone with the wind</a:t>
            </a:r>
            <a:endParaRPr lang="en-US" sz="3200" i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5820" y="4191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Nebuchadnezzar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4191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Cyrus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820" y="4953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Alexander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953000"/>
            <a:ext cx="3810000" cy="609600"/>
          </a:xfrm>
          <a:prstGeom prst="rect">
            <a:avLst/>
          </a:prstGeom>
          <a:solidFill>
            <a:srgbClr val="000066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Julius…Nero…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06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6010" y="152400"/>
            <a:ext cx="8382000" cy="792162"/>
          </a:xfrm>
        </p:spPr>
        <p:txBody>
          <a:bodyPr/>
          <a:lstStyle/>
          <a:p>
            <a:r>
              <a:rPr lang="en-US" sz="3900" b="1" dirty="0" smtClean="0"/>
              <a:t>Is.40:25-31, incomparable God</a:t>
            </a:r>
            <a:endParaRPr lang="en-US" sz="39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25-26 (18f): There is none like Him…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27: run, but cannot hide.  “Seer”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28-31, all power yet cares for us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(29)</a:t>
            </a:r>
          </a:p>
        </p:txBody>
      </p:sp>
    </p:spTree>
    <p:extLst>
      <p:ext uri="{BB962C8B-B14F-4D97-AF65-F5344CB8AC3E}">
        <p14:creationId xmlns:p14="http://schemas.microsoft.com/office/powerpoint/2010/main" val="268764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Coming Of Lord, 3-11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62000" y="26670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God Is Great, 12-31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47010" y="1676400"/>
            <a:ext cx="7620000" cy="7620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Pertinent Lessons</a:t>
            </a:r>
            <a:endParaRPr lang="en-US" sz="24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36576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God Is Good, 27-31</a:t>
            </a:r>
            <a:endParaRPr lang="en-US" sz="36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1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152400"/>
            <a:ext cx="8382000" cy="8382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Isaiah: Bible in miniature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569913" indent="-569913">
              <a:spcAft>
                <a:spcPts val="600"/>
              </a:spcAft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Sixty-six chapters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Two parts: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chapters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Theme of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1-39: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condemnation </a:t>
            </a:r>
          </a:p>
          <a:p>
            <a:pPr marL="509588" indent="-509588"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Theme of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40-66:</a:t>
            </a:r>
            <a:r>
              <a:rPr 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consolation </a:t>
            </a: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810000"/>
            <a:ext cx="8229600" cy="2209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And behold, there was a man in Jerusalem whose name was Simeon, and this man was just and devout, waiting for the Consolation of </a:t>
            </a:r>
            <a:r>
              <a:rPr lang="en-US" sz="3200" dirty="0" smtClean="0">
                <a:solidFill>
                  <a:schemeClr val="tx1"/>
                </a:solidFill>
              </a:rPr>
              <a:t>Israel</a:t>
            </a:r>
            <a:r>
              <a:rPr lang="en-US" sz="2400" dirty="0" smtClean="0">
                <a:solidFill>
                  <a:schemeClr val="tx1"/>
                </a:solidFill>
              </a:rPr>
              <a:t> . . .  – Luke 2:25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157210" y="5363980"/>
            <a:ext cx="2209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871740" y="3443990"/>
            <a:ext cx="838200" cy="1600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81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3900" b="1" dirty="0" smtClean="0"/>
              <a:t>1. Is.40:27 (17), do not fight God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447800"/>
            <a:ext cx="8229600" cy="40687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cannot oppose God and win</a:t>
            </a:r>
          </a:p>
        </p:txBody>
      </p:sp>
    </p:spTree>
    <p:extLst>
      <p:ext uri="{BB962C8B-B14F-4D97-AF65-F5344CB8AC3E}">
        <p14:creationId xmlns:p14="http://schemas.microsoft.com/office/powerpoint/2010/main" val="328611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br>
              <a:rPr lang="en-US" sz="2400" dirty="0" smtClean="0"/>
            </a:br>
            <a:r>
              <a:rPr lang="en-US" sz="3900" b="1" dirty="0" smtClean="0"/>
              <a:t>2. Is.40:27,29, God knows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524000"/>
            <a:ext cx="8229600" cy="40687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accuse Him of indifference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Babylonian exile?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sees.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Pt.5:7</a:t>
            </a:r>
          </a:p>
        </p:txBody>
      </p:sp>
    </p:spTree>
    <p:extLst>
      <p:ext uri="{BB962C8B-B14F-4D97-AF65-F5344CB8AC3E}">
        <p14:creationId xmlns:p14="http://schemas.microsoft.com/office/powerpoint/2010/main" val="251005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3. Is.40:28-29, God is perfect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676400"/>
            <a:ext cx="8229600" cy="4068763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Everything He does is right</a:t>
            </a:r>
          </a:p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Gn.18:25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02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Is.40:30-31,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 make us strong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(30-31)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 to those who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wait . . .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3200400"/>
            <a:ext cx="7696200" cy="19812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317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</a:rPr>
              <a:t>Wait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is NOT passive sitting for </a:t>
            </a:r>
            <a:r>
              <a:rPr lang="en-US" sz="3200" cap="all" dirty="0">
                <a:solidFill>
                  <a:srgbClr val="000000"/>
                </a:solidFill>
              </a:rPr>
              <a:t>L</a:t>
            </a:r>
            <a:r>
              <a:rPr lang="en-US" sz="2800" cap="all" dirty="0">
                <a:solidFill>
                  <a:srgbClr val="000000"/>
                </a:solidFill>
              </a:rPr>
              <a:t>ord</a:t>
            </a:r>
            <a:r>
              <a:rPr lang="en-US" sz="3200" dirty="0">
                <a:solidFill>
                  <a:srgbClr val="000000"/>
                </a:solidFill>
              </a:rPr>
              <a:t> to do </a:t>
            </a:r>
            <a:r>
              <a:rPr lang="en-US" sz="3200" dirty="0" smtClean="0">
                <a:solidFill>
                  <a:srgbClr val="000000"/>
                </a:solidFill>
              </a:rPr>
              <a:t>something, </a:t>
            </a:r>
            <a:r>
              <a:rPr lang="en-US" sz="3200" dirty="0">
                <a:solidFill>
                  <a:srgbClr val="000000"/>
                </a:solidFill>
              </a:rPr>
              <a:t>but </a:t>
            </a:r>
            <a:r>
              <a:rPr lang="en-US" sz="3200" dirty="0" smtClean="0">
                <a:solidFill>
                  <a:srgbClr val="000000"/>
                </a:solidFill>
              </a:rPr>
              <a:t>relying </a:t>
            </a:r>
            <a:r>
              <a:rPr lang="en-US" sz="3200" dirty="0">
                <a:solidFill>
                  <a:srgbClr val="000000"/>
                </a:solidFill>
              </a:rPr>
              <a:t>on Him instead of own strength.   </a:t>
            </a:r>
          </a:p>
        </p:txBody>
      </p:sp>
    </p:spTree>
    <p:extLst>
      <p:ext uri="{BB962C8B-B14F-4D97-AF65-F5344CB8AC3E}">
        <p14:creationId xmlns:p14="http://schemas.microsoft.com/office/powerpoint/2010/main" val="38819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Is.40:30-31,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 make us strong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(30-31)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 to those who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wait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renews our strength as we wait</a:t>
            </a:r>
          </a:p>
        </p:txBody>
      </p:sp>
      <p:sp>
        <p:nvSpPr>
          <p:cNvPr id="5" name="Rectangle 4"/>
          <p:cNvSpPr/>
          <p:nvPr/>
        </p:nvSpPr>
        <p:spPr>
          <a:xfrm>
            <a:off x="639580" y="3886200"/>
            <a:ext cx="7848600" cy="1905000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to change… 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on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afresh.</a:t>
            </a:r>
          </a:p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</a:t>
            </a:r>
            <a:r>
              <a:rPr 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keep putting on fresh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strength.   </a:t>
            </a:r>
          </a:p>
          <a:p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Ep.1:19-20;  6:10;  Ro.1:16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94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Is.40:30-31,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 make us strong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(30-31)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Strength to those who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wait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renews our strength as we wait</a:t>
            </a:r>
          </a:p>
          <a:p>
            <a:pPr lvl="1">
              <a:spcAft>
                <a:spcPts val="600"/>
              </a:spcAft>
              <a:buBlip>
                <a:blip r:embed="rId3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 with wings like eagles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Weak are afraid of heights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Strong Christian does not pamper himself…blame others for his sins…quit…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51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 marL="465138" lvl="1" indent="-465138"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 with wings like eagles</a:t>
            </a:r>
          </a:p>
          <a:p>
            <a:pPr marL="857250" lvl="2" indent="-392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 descending climax (progression):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3581400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1610" y="4166578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2020" y="4751756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8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/>
          <a:lstStyle/>
          <a:p>
            <a:r>
              <a:rPr lang="en-US" sz="2400" dirty="0" smtClean="0"/>
              <a:t>1. Is.40:27, do not fight God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2. Is.40:27, 29, God knows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2400" dirty="0" smtClean="0"/>
              <a:t>3. Is.40:28-29, God is perfect</a:t>
            </a:r>
            <a:r>
              <a:rPr lang="en-US" sz="3900" b="1" dirty="0" smtClean="0"/>
              <a:t/>
            </a:r>
            <a:br>
              <a:rPr lang="en-US" sz="3900" b="1" dirty="0" smtClean="0"/>
            </a:br>
            <a:r>
              <a:rPr lang="en-US" sz="3900" b="1" dirty="0" smtClean="0"/>
              <a:t>4. Is.40:31, God is all-powerful</a:t>
            </a:r>
            <a:endParaRPr lang="en-US" sz="39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42210" y="1828800"/>
            <a:ext cx="8229600" cy="4572000"/>
          </a:xfrm>
        </p:spPr>
        <p:txBody>
          <a:bodyPr/>
          <a:lstStyle/>
          <a:p>
            <a:pPr marL="465138" lvl="1" indent="-465138">
              <a:spcAft>
                <a:spcPts val="600"/>
              </a:spcAft>
              <a:buBlip>
                <a:blip r:embed="rId2"/>
              </a:buBlip>
            </a:pP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Mount up with wings like eagles</a:t>
            </a:r>
          </a:p>
          <a:p>
            <a:pPr marL="857250" lvl="2" indent="-392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a descending climax (progression)</a:t>
            </a:r>
          </a:p>
          <a:p>
            <a:pPr marL="857250" lvl="2" indent="-39211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simultaneous: describes our life (three views at same time):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733832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Soar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4731208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4724400"/>
            <a:ext cx="2590800" cy="557822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Walk</a:t>
            </a:r>
            <a:endParaRPr lang="en-US" sz="3200" dirty="0">
              <a:solidFill>
                <a:srgbClr val="FFFF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4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8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760" y="76200"/>
            <a:ext cx="8382000" cy="609600"/>
          </a:xfrm>
        </p:spPr>
        <p:txBody>
          <a:bodyPr/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Isaiah 40:1-2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marL="0" indent="0" algn="ctr" defTabSz="509588">
              <a:spcBef>
                <a:spcPts val="600"/>
              </a:spcBef>
              <a:buNone/>
            </a:pPr>
            <a:endParaRPr lang="en-US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 defTabSz="509588">
              <a:spcBef>
                <a:spcPts val="600"/>
              </a:spcBef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509588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 people…your God (Ex.19:5-6)</a:t>
            </a:r>
          </a:p>
          <a:p>
            <a:pPr defTabSz="360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for one nation…consolation for whole world</a:t>
            </a:r>
          </a:p>
          <a:p>
            <a:pPr defTabSz="360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warfare is ended.   Ro.8:37</a:t>
            </a:r>
          </a:p>
          <a:p>
            <a:pPr defTabSz="3603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 iniquity is pardoned.</a:t>
            </a:r>
          </a:p>
          <a:p>
            <a:pPr defTabSz="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Double: fold over / in half; each half matches; exact correspondence between sin and payment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85800"/>
            <a:ext cx="4038600" cy="1066800"/>
          </a:xfrm>
          <a:prstGeom prst="rect">
            <a:avLst/>
          </a:prstGeom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of doom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39:5-7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31960" y="685800"/>
            <a:ext cx="4038600" cy="1066800"/>
          </a:xfrm>
          <a:prstGeom prst="rect">
            <a:avLst/>
          </a:prstGeom>
          <a:ln w="3175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of Comfort</a:t>
            </a:r>
          </a:p>
          <a:p>
            <a:pPr algn="ctr"/>
            <a:r>
              <a:rPr lang="en-US" sz="3000" i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the heart</a:t>
            </a:r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40:1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3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2000" y="685800"/>
            <a:ext cx="7620000" cy="1066800"/>
          </a:xfrm>
          <a:prstGeom prst="roundRect">
            <a:avLst/>
          </a:prstGeom>
          <a:solidFill>
            <a:srgbClr val="FFFF99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Preparation For Coming</a:t>
            </a:r>
            <a:b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Lord, </a:t>
            </a:r>
            <a:r>
              <a:rPr 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3-11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1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Is.40:3, preparation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 day journey through desert from Babylon to Judea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highway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Remove hills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valleys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Straighten curves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 obstacles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4343400"/>
            <a:ext cx="3352800" cy="16764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LORD, God (deity)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Mk.1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0" y="1981200"/>
            <a:ext cx="3352800" cy="1676400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John: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man</a:t>
            </a:r>
            <a:b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road crew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705600" y="3657600"/>
            <a:ext cx="609600" cy="685800"/>
          </a:xfrm>
          <a:prstGeom prst="downArrow">
            <a:avLst/>
          </a:prstGeom>
          <a:solidFill>
            <a:srgbClr val="66FFFF"/>
          </a:solidFill>
          <a:ln w="63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5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Is.40:3, preparation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OT: “A voice cries: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‘In the wilderness prepare the way of the LORD . . .’”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where to prepare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voice of one crying in the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wilderness . . .” </a:t>
            </a:r>
          </a:p>
          <a:p>
            <a:pPr lvl="1">
              <a:spcAft>
                <a:spcPts val="600"/>
              </a:spcAft>
            </a:pP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Emphasis on where the voice cries </a:t>
            </a:r>
          </a:p>
        </p:txBody>
      </p:sp>
    </p:spTree>
    <p:extLst>
      <p:ext uri="{BB962C8B-B14F-4D97-AF65-F5344CB8AC3E}">
        <p14:creationId xmlns:p14="http://schemas.microsoft.com/office/powerpoint/2010/main" val="416438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dirty="0" smtClean="0">
                <a:solidFill>
                  <a:srgbClr val="0033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Babylon To Judea</a:t>
            </a:r>
            <a:endParaRPr lang="en-US" sz="3600" dirty="0">
              <a:solidFill>
                <a:srgbClr val="0033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.web.britannica.com/eb-media/50/64950-004-EAA1108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5626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473970" y="5380220"/>
            <a:ext cx="2895600" cy="22860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905000" y="5405078"/>
            <a:ext cx="1371600" cy="386122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500 m.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3048000"/>
            <a:ext cx="1371600" cy="386122"/>
          </a:xfrm>
          <a:prstGeom prst="rect">
            <a:avLst/>
          </a:prstGeom>
          <a:solidFill>
            <a:schemeClr val="tx1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900 m.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sz="4000" b="1" dirty="0" smtClean="0"/>
              <a:t>Is.40:4, problems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2230" y="990600"/>
            <a:ext cx="83058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 a road is similar to the way God prepares hearts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Babylon (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Cyrus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. . . Sin (</a:t>
            </a:r>
            <a:r>
              <a:rPr lang="en-US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Expensive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(Jn.14:6)</a:t>
            </a:r>
          </a:p>
          <a:p>
            <a:pPr marL="914400" lvl="1" indent="-457200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Presents variety of problems, challenges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(Hb.5:8)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2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expert engineer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(Is.9:6)</a:t>
            </a:r>
          </a:p>
        </p:txBody>
      </p:sp>
    </p:spTree>
    <p:extLst>
      <p:ext uri="{BB962C8B-B14F-4D97-AF65-F5344CB8AC3E}">
        <p14:creationId xmlns:p14="http://schemas.microsoft.com/office/powerpoint/2010/main" val="17059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7542</TotalTime>
  <Words>1271</Words>
  <Application>Microsoft Office PowerPoint</Application>
  <PresentationFormat>On-screen Show (4:3)</PresentationFormat>
  <Paragraphs>205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Pixel</vt:lpstr>
      <vt:lpstr>Default Design</vt:lpstr>
      <vt:lpstr>                </vt:lpstr>
      <vt:lpstr>God Is Great, God Is Good</vt:lpstr>
      <vt:lpstr>Isaiah: Bible in miniature</vt:lpstr>
      <vt:lpstr>Isaiah 40:1-2</vt:lpstr>
      <vt:lpstr>PowerPoint Presentation</vt:lpstr>
      <vt:lpstr>Is.40:3, preparation</vt:lpstr>
      <vt:lpstr>Is.40:3, preparation</vt:lpstr>
      <vt:lpstr>From Babylon To Judea</vt:lpstr>
      <vt:lpstr>Is.40:4, problems</vt:lpstr>
      <vt:lpstr>Is.40:5, people</vt:lpstr>
      <vt:lpstr>Is.40:6-11, proclamation</vt:lpstr>
      <vt:lpstr>Is.40:6-11, proclamation</vt:lpstr>
      <vt:lpstr>Is.40:6-11, proclamation</vt:lpstr>
      <vt:lpstr>Is.40:6-11, proclamation</vt:lpstr>
      <vt:lpstr>PowerPoint Presentation</vt:lpstr>
      <vt:lpstr>1. Refuge, Isaiah 39:6-40:1</vt:lpstr>
      <vt:lpstr>1. Refuge, Isaiah 39:6-40:1 2. God’s word never dies, 40:6-8</vt:lpstr>
      <vt:lpstr>1. Refuge, Isaiah 39:6-40:1 2. God’s word never dies, 40:6-8 3. Focus on God, not self, 40:9</vt:lpstr>
      <vt:lpstr>1. Refuge, Isaiah 39:6-40:1 2. God’s word never dies, 40:6-8 3. Focus on God, not self, 40:9 4. Jesus, our Shepherd, 40:11</vt:lpstr>
      <vt:lpstr>PowerPoint Presentation</vt:lpstr>
      <vt:lpstr>Is.40:12, His power</vt:lpstr>
      <vt:lpstr>Is.40:13-14 (26) wisdom</vt:lpstr>
      <vt:lpstr>Is.40:15, 17, Ruler of nations</vt:lpstr>
      <vt:lpstr>Is.40:16, surpassing greatness</vt:lpstr>
      <vt:lpstr>Is.40:21-24, incomparable position</vt:lpstr>
      <vt:lpstr>Is.40:22, circle of earth</vt:lpstr>
      <vt:lpstr>Is.40:21-24, incomparable position</vt:lpstr>
      <vt:lpstr>Is.40:25-31, incomparable God</vt:lpstr>
      <vt:lpstr>PowerPoint Presentation</vt:lpstr>
      <vt:lpstr>1. Is.40:27 (17), do not fight God</vt:lpstr>
      <vt:lpstr>1. Is.40:27, do not fight God 2. Is.40:27,29, God knows</vt:lpstr>
      <vt:lpstr>1. Is.40:27, do not fight God 2. Is.40:27, 29, God knows 3. Is.40:28-29, God is perfect</vt:lpstr>
      <vt:lpstr>1. Is.40:27, do not fight God 2. Is.40:27, 29, God knows 3. Is.40:28-29, God is perfect 4. Is.40:30-31, God is all-powerful</vt:lpstr>
      <vt:lpstr>1. Is.40:27, do not fight God 2. Is.40:27, 29, God knows 3. Is.40:28-29, God is perfect 4. Is.40:30-31, God is all-powerful</vt:lpstr>
      <vt:lpstr>1. Is.40:27, do not fight God 2. Is.40:27, 29, God knows 3. Is.40:28-29, God is perfect 4. Is.40:30-31, God is all-powerful</vt:lpstr>
      <vt:lpstr>1. Is.40:27, do not fight God 2. Is.40:27, 29, God knows 3. Is.40:28-29, God is perfect 4. Is.40:31, God is all-powerful</vt:lpstr>
      <vt:lpstr>1. Is.40:27, do not fight God 2. Is.40:27, 29, God knows 3. Is.40:28-29, God is perfect 4. Is.40:31, God is all-powerful</vt:lpstr>
      <vt:lpstr>PowerPoint Presentation</vt:lpstr>
    </vt:vector>
  </TitlesOfParts>
  <Company>Duggin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Oak Ridge Church of Christ</cp:lastModifiedBy>
  <cp:revision>823</cp:revision>
  <dcterms:created xsi:type="dcterms:W3CDTF">2011-08-18T15:42:19Z</dcterms:created>
  <dcterms:modified xsi:type="dcterms:W3CDTF">2016-04-17T12:48:22Z</dcterms:modified>
</cp:coreProperties>
</file>