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5" d="100"/>
          <a:sy n="85" d="100"/>
        </p:scale>
        <p:origin x="-150" y="3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6/24/2017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smtClean="0">
                <a:latin typeface="Bernard MT Condensed" pitchFamily="18" charset="0"/>
              </a:rPr>
              <a:t>That’s Just </a:t>
            </a:r>
            <a:br>
              <a:rPr lang="en-US" sz="9600" dirty="0" smtClean="0">
                <a:latin typeface="Bernard MT Condensed" pitchFamily="18" charset="0"/>
              </a:rPr>
            </a:br>
            <a:r>
              <a:rPr lang="en-US" sz="9600" dirty="0" smtClean="0">
                <a:latin typeface="Bernard MT Condensed" pitchFamily="18" charset="0"/>
              </a:rPr>
              <a:t>Your Judgment!</a:t>
            </a:r>
            <a:endParaRPr lang="en-US" sz="9600" dirty="0">
              <a:latin typeface="Bernard MT Condensed" pitchFamily="18"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36221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latin typeface="Bernard MT Condensed" pitchFamily="18" charset="0"/>
              </a:rPr>
              <a:t>The Biblical Distinction</a:t>
            </a:r>
            <a:endParaRPr lang="en-US" sz="6000" dirty="0">
              <a:latin typeface="Bernard MT Condensed" pitchFamily="18" charset="0"/>
            </a:endParaRPr>
          </a:p>
        </p:txBody>
      </p:sp>
      <p:sp>
        <p:nvSpPr>
          <p:cNvPr id="3" name="Content Placeholder 2"/>
          <p:cNvSpPr>
            <a:spLocks noGrp="1"/>
          </p:cNvSpPr>
          <p:nvPr>
            <p:ph idx="1"/>
          </p:nvPr>
        </p:nvSpPr>
        <p:spPr>
          <a:xfrm>
            <a:off x="684212" y="685800"/>
            <a:ext cx="10174288" cy="3615267"/>
          </a:xfrm>
        </p:spPr>
        <p:txBody>
          <a:bodyPr>
            <a:noAutofit/>
          </a:bodyPr>
          <a:lstStyle/>
          <a:p>
            <a:r>
              <a:rPr lang="en-US" sz="2800" b="1" dirty="0" smtClean="0">
                <a:latin typeface="Berlin Sans FB Demi" pitchFamily="34" charset="0"/>
              </a:rPr>
              <a:t>Liberties – Areas that are indifferent toward God. Matters where there is no standard on the topic. Both options can be fulfilled without sin.</a:t>
            </a:r>
          </a:p>
          <a:p>
            <a:pPr lvl="1"/>
            <a:r>
              <a:rPr lang="en-US" sz="2400" b="1" dirty="0" smtClean="0">
                <a:latin typeface="Berlin Sans FB Demi" pitchFamily="34" charset="0"/>
              </a:rPr>
              <a:t>1 Corinthians 8:8-9, 10:29; Romans 14:3</a:t>
            </a:r>
          </a:p>
          <a:p>
            <a:r>
              <a:rPr lang="en-US" sz="2800" b="1" dirty="0" smtClean="0">
                <a:latin typeface="Berlin Sans FB Demi" pitchFamily="34" charset="0"/>
              </a:rPr>
              <a:t>Judgment – Issues where sin resides on the spectrum of practice. Human reason and discernment are needed for application.</a:t>
            </a:r>
          </a:p>
          <a:p>
            <a:pPr lvl="1"/>
            <a:r>
              <a:rPr lang="en-US" sz="2400" b="1" dirty="0" smtClean="0">
                <a:latin typeface="Berlin Sans FB Demi" pitchFamily="34" charset="0"/>
              </a:rPr>
              <a:t>Hebrews 5:11-14; 1 Corinthians 5:3,12</a:t>
            </a:r>
            <a:endParaRPr lang="en-US" sz="2400" b="1" dirty="0">
              <a:latin typeface="Berlin Sans FB Demi" pitchFamily="34" charset="0"/>
            </a:endParaRPr>
          </a:p>
        </p:txBody>
      </p:sp>
    </p:spTree>
    <p:extLst>
      <p:ext uri="{BB962C8B-B14F-4D97-AF65-F5344CB8AC3E}">
        <p14:creationId xmlns:p14="http://schemas.microsoft.com/office/powerpoint/2010/main" val="231444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Bernard MT Condensed" pitchFamily="18" charset="0"/>
              </a:rPr>
              <a:t>The Standard of Judgments</a:t>
            </a:r>
            <a:endParaRPr lang="en-US" sz="5400" dirty="0">
              <a:latin typeface="Bernard MT Condensed" pitchFamily="18" charset="0"/>
            </a:endParaRPr>
          </a:p>
        </p:txBody>
      </p:sp>
      <p:sp>
        <p:nvSpPr>
          <p:cNvPr id="3" name="Content Placeholder 2"/>
          <p:cNvSpPr>
            <a:spLocks noGrp="1"/>
          </p:cNvSpPr>
          <p:nvPr>
            <p:ph idx="1"/>
          </p:nvPr>
        </p:nvSpPr>
        <p:spPr>
          <a:xfrm>
            <a:off x="684212" y="685800"/>
            <a:ext cx="10072688" cy="3615267"/>
          </a:xfrm>
        </p:spPr>
        <p:txBody>
          <a:bodyPr>
            <a:noAutofit/>
          </a:bodyPr>
          <a:lstStyle/>
          <a:p>
            <a:r>
              <a:rPr lang="en-US" sz="3200" b="1" dirty="0" smtClean="0">
                <a:latin typeface="Berlin Sans FB Demi" pitchFamily="34" charset="0"/>
              </a:rPr>
              <a:t>Judgment requires a righteous standard</a:t>
            </a:r>
          </a:p>
          <a:p>
            <a:pPr lvl="1"/>
            <a:r>
              <a:rPr lang="en-US" sz="2800" b="1" dirty="0" smtClean="0">
                <a:latin typeface="Berlin Sans FB Demi" pitchFamily="34" charset="0"/>
              </a:rPr>
              <a:t>John 7:24</a:t>
            </a:r>
          </a:p>
          <a:p>
            <a:r>
              <a:rPr lang="en-US" sz="3200" b="1" dirty="0" smtClean="0">
                <a:latin typeface="Berlin Sans FB Demi" pitchFamily="34" charset="0"/>
              </a:rPr>
              <a:t>Correct application comes from what is written</a:t>
            </a:r>
          </a:p>
          <a:p>
            <a:pPr lvl="1"/>
            <a:r>
              <a:rPr lang="en-US" sz="2800" b="1" dirty="0" smtClean="0">
                <a:latin typeface="Berlin Sans FB Demi" pitchFamily="34" charset="0"/>
              </a:rPr>
              <a:t>2 Thessalonians 3:6,14</a:t>
            </a:r>
          </a:p>
          <a:p>
            <a:r>
              <a:rPr lang="en-US" sz="3200" b="1" dirty="0" smtClean="0">
                <a:latin typeface="Berlin Sans FB Demi" pitchFamily="34" charset="0"/>
              </a:rPr>
              <a:t>Hypocritical judgment/assessment condemned</a:t>
            </a:r>
          </a:p>
          <a:p>
            <a:pPr lvl="1"/>
            <a:r>
              <a:rPr lang="en-US" sz="2800" b="1" dirty="0" smtClean="0">
                <a:latin typeface="Berlin Sans FB Demi" pitchFamily="34" charset="0"/>
              </a:rPr>
              <a:t>Matthew 7:1-6</a:t>
            </a:r>
            <a:endParaRPr lang="en-US" sz="2800" b="1" dirty="0">
              <a:latin typeface="Berlin Sans FB Demi" pitchFamily="34" charset="0"/>
            </a:endParaRPr>
          </a:p>
        </p:txBody>
      </p:sp>
    </p:spTree>
    <p:extLst>
      <p:ext uri="{BB962C8B-B14F-4D97-AF65-F5344CB8AC3E}">
        <p14:creationId xmlns:p14="http://schemas.microsoft.com/office/powerpoint/2010/main" val="2267431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latin typeface="Bernard MT Condensed" pitchFamily="18" charset="0"/>
              </a:rPr>
              <a:t>The Lure of Postmodernism</a:t>
            </a:r>
            <a:endParaRPr lang="en-US" sz="5400" dirty="0">
              <a:latin typeface="Bernard MT Condensed" pitchFamily="18" charset="0"/>
            </a:endParaRPr>
          </a:p>
        </p:txBody>
      </p:sp>
      <p:sp>
        <p:nvSpPr>
          <p:cNvPr id="3" name="Content Placeholder 2"/>
          <p:cNvSpPr>
            <a:spLocks noGrp="1"/>
          </p:cNvSpPr>
          <p:nvPr>
            <p:ph idx="1"/>
          </p:nvPr>
        </p:nvSpPr>
        <p:spPr>
          <a:xfrm>
            <a:off x="684211" y="685800"/>
            <a:ext cx="10344859" cy="3615267"/>
          </a:xfrm>
        </p:spPr>
        <p:txBody>
          <a:bodyPr>
            <a:noAutofit/>
          </a:bodyPr>
          <a:lstStyle/>
          <a:p>
            <a:r>
              <a:rPr lang="en-US" sz="3200" b="1" dirty="0" smtClean="0">
                <a:latin typeface="Berlin Sans FB Demi" pitchFamily="34" charset="0"/>
              </a:rPr>
              <a:t>Confusion and conflating of liberties and judgments can wreak havoc on doctrine</a:t>
            </a:r>
          </a:p>
          <a:p>
            <a:pPr lvl="1"/>
            <a:r>
              <a:rPr lang="en-US" sz="2800" b="1" dirty="0" smtClean="0">
                <a:latin typeface="Berlin Sans FB Demi" pitchFamily="34" charset="0"/>
              </a:rPr>
              <a:t>Restrictive – Making an issue of liberty a matter of judgment</a:t>
            </a:r>
          </a:p>
          <a:p>
            <a:pPr lvl="1"/>
            <a:r>
              <a:rPr lang="en-US" sz="2800" b="1" dirty="0" smtClean="0">
                <a:latin typeface="Berlin Sans FB Demi" pitchFamily="34" charset="0"/>
              </a:rPr>
              <a:t>Permissive – Making a matter of judgment a liberty</a:t>
            </a:r>
          </a:p>
          <a:p>
            <a:r>
              <a:rPr lang="en-US" sz="3200" b="1" dirty="0" smtClean="0">
                <a:latin typeface="Berlin Sans FB Demi" pitchFamily="34" charset="0"/>
              </a:rPr>
              <a:t>By moving judgments to the realm of liberty the guiding standard for the issue is dissolved</a:t>
            </a:r>
          </a:p>
          <a:p>
            <a:pPr lvl="1"/>
            <a:r>
              <a:rPr lang="en-US" sz="2800" b="1" dirty="0" smtClean="0">
                <a:latin typeface="Berlin Sans FB Demi" pitchFamily="34" charset="0"/>
              </a:rPr>
              <a:t>1 Corinthians 1:10; 2 Timothy 3:5; 2 John 9</a:t>
            </a:r>
            <a:endParaRPr lang="en-US" sz="2800" b="1" dirty="0">
              <a:latin typeface="Berlin Sans FB Demi" pitchFamily="34" charset="0"/>
            </a:endParaRPr>
          </a:p>
        </p:txBody>
      </p:sp>
    </p:spTree>
    <p:extLst>
      <p:ext uri="{BB962C8B-B14F-4D97-AF65-F5344CB8AC3E}">
        <p14:creationId xmlns:p14="http://schemas.microsoft.com/office/powerpoint/2010/main" val="299652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874" y="4659271"/>
            <a:ext cx="8534400" cy="1507067"/>
          </a:xfrm>
        </p:spPr>
        <p:txBody>
          <a:bodyPr>
            <a:normAutofit/>
          </a:bodyPr>
          <a:lstStyle/>
          <a:p>
            <a:r>
              <a:rPr lang="en-US" sz="6000" dirty="0" smtClean="0">
                <a:latin typeface="Bernard MT Condensed" pitchFamily="18" charset="0"/>
              </a:rPr>
              <a:t>Problem Exemplified</a:t>
            </a:r>
            <a:endParaRPr lang="en-US" sz="6000" dirty="0">
              <a:latin typeface="Bernard MT Condensed" pitchFamily="18" charset="0"/>
            </a:endParaRPr>
          </a:p>
        </p:txBody>
      </p:sp>
      <p:sp>
        <p:nvSpPr>
          <p:cNvPr id="3" name="Content Placeholder 2"/>
          <p:cNvSpPr>
            <a:spLocks noGrp="1"/>
          </p:cNvSpPr>
          <p:nvPr>
            <p:ph idx="1"/>
          </p:nvPr>
        </p:nvSpPr>
        <p:spPr>
          <a:xfrm>
            <a:off x="684212" y="685800"/>
            <a:ext cx="10541806" cy="3615267"/>
          </a:xfrm>
        </p:spPr>
        <p:txBody>
          <a:bodyPr>
            <a:noAutofit/>
          </a:bodyPr>
          <a:lstStyle/>
          <a:p>
            <a:r>
              <a:rPr lang="en-US" sz="2800" b="1" dirty="0" smtClean="0">
                <a:latin typeface="Berlin Sans FB Demi" pitchFamily="34" charset="0"/>
              </a:rPr>
              <a:t>Drinking (1 Peter 4:3-5)</a:t>
            </a:r>
          </a:p>
          <a:p>
            <a:r>
              <a:rPr lang="en-US" sz="2800" b="1" dirty="0" smtClean="0">
                <a:latin typeface="Berlin Sans FB Demi" pitchFamily="34" charset="0"/>
              </a:rPr>
              <a:t>Congregation A – Views social drinking as an option and does not hold to a standard of judgment. Treats passages regarding drinking as unclear and views drinking as a Romans 14 issue (a liberty).</a:t>
            </a:r>
          </a:p>
          <a:p>
            <a:r>
              <a:rPr lang="en-US" sz="2800" b="1" dirty="0" smtClean="0">
                <a:latin typeface="Berlin Sans FB Demi" pitchFamily="34" charset="0"/>
              </a:rPr>
              <a:t>Congregation B – Teaches against social drinking and recognizes that clear teaching regarding sobriety and holiness will apply to restricting the practice of drinking. Views social drinking as a violation of God’s law and worthy of discipline.</a:t>
            </a:r>
            <a:endParaRPr lang="en-US" sz="2800" b="1" dirty="0">
              <a:latin typeface="Berlin Sans FB Demi" pitchFamily="34" charset="0"/>
            </a:endParaRPr>
          </a:p>
        </p:txBody>
      </p:sp>
    </p:spTree>
    <p:extLst>
      <p:ext uri="{BB962C8B-B14F-4D97-AF65-F5344CB8AC3E}">
        <p14:creationId xmlns:p14="http://schemas.microsoft.com/office/powerpoint/2010/main" val="3258205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810888"/>
            <a:ext cx="8534400" cy="1507067"/>
          </a:xfrm>
        </p:spPr>
        <p:txBody>
          <a:bodyPr>
            <a:normAutofit/>
          </a:bodyPr>
          <a:lstStyle/>
          <a:p>
            <a:r>
              <a:rPr lang="en-US" sz="6600" dirty="0" smtClean="0">
                <a:latin typeface="Bernard MT Condensed" pitchFamily="18" charset="0"/>
              </a:rPr>
              <a:t>Problem Exemplified</a:t>
            </a:r>
            <a:endParaRPr lang="en-US" sz="6600" dirty="0">
              <a:latin typeface="Bernard MT Condensed" pitchFamily="18" charset="0"/>
            </a:endParaRPr>
          </a:p>
        </p:txBody>
      </p:sp>
      <p:sp>
        <p:nvSpPr>
          <p:cNvPr id="3" name="Content Placeholder 2"/>
          <p:cNvSpPr>
            <a:spLocks noGrp="1"/>
          </p:cNvSpPr>
          <p:nvPr>
            <p:ph idx="1"/>
          </p:nvPr>
        </p:nvSpPr>
        <p:spPr>
          <a:xfrm>
            <a:off x="684212" y="460717"/>
            <a:ext cx="10401131" cy="4237892"/>
          </a:xfrm>
        </p:spPr>
        <p:txBody>
          <a:bodyPr>
            <a:noAutofit/>
          </a:bodyPr>
          <a:lstStyle/>
          <a:p>
            <a:r>
              <a:rPr lang="en-US" sz="2400" b="1" dirty="0" smtClean="0">
                <a:latin typeface="Berlin Sans FB Demi" pitchFamily="34" charset="0"/>
              </a:rPr>
              <a:t>Modesty (1 Timothy 2:9-10)</a:t>
            </a:r>
          </a:p>
          <a:p>
            <a:r>
              <a:rPr lang="en-US" sz="2400" b="1" dirty="0" smtClean="0">
                <a:latin typeface="Berlin Sans FB Demi" pitchFamily="34" charset="0"/>
              </a:rPr>
              <a:t>Congregation A – Preacher teaches that there is “no standard of modesty” in the Bible. The Elders and parents leave modesty up to the children and individuals to define. The church thinks that modesty is a state of mind rather than what clothes one wears. This issue is viewed like a matter of liberty.</a:t>
            </a:r>
          </a:p>
          <a:p>
            <a:r>
              <a:rPr lang="en-US" sz="2400" b="1" dirty="0" smtClean="0">
                <a:latin typeface="Berlin Sans FB Demi" pitchFamily="34" charset="0"/>
              </a:rPr>
              <a:t>Congregation B – Preacher establishes biblical examples and precepts to train members to discern God’s standard of modesty. Elders and parents lead by example and discipline those who are dressing immodestly with love and direction. The church teaches that modesty is an issue of behavior and the heart. The matter is treated as a judgment that requires a standard.</a:t>
            </a:r>
            <a:endParaRPr lang="en-US" sz="2400" b="1" dirty="0">
              <a:latin typeface="Berlin Sans FB Demi" pitchFamily="34" charset="0"/>
            </a:endParaRPr>
          </a:p>
        </p:txBody>
      </p:sp>
    </p:spTree>
    <p:extLst>
      <p:ext uri="{BB962C8B-B14F-4D97-AF65-F5344CB8AC3E}">
        <p14:creationId xmlns:p14="http://schemas.microsoft.com/office/powerpoint/2010/main" val="1126753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23874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235</TotalTime>
  <Words>371</Words>
  <Application>Microsoft Office PowerPoint</Application>
  <PresentationFormat>Custom</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Slice</vt:lpstr>
      <vt:lpstr>That’s Just  Your Judgment!</vt:lpstr>
      <vt:lpstr>The Biblical Distinction</vt:lpstr>
      <vt:lpstr>The Standard of Judgments</vt:lpstr>
      <vt:lpstr>The Lure of Postmodernism</vt:lpstr>
      <vt:lpstr>Problem Exemplified</vt:lpstr>
      <vt:lpstr>Problem Exemplified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That’s Just Your Judgment</dc:title>
  <dc:creator>Kaitlin</dc:creator>
  <cp:lastModifiedBy>Murray</cp:lastModifiedBy>
  <cp:revision>10</cp:revision>
  <dcterms:created xsi:type="dcterms:W3CDTF">2016-08-02T18:53:24Z</dcterms:created>
  <dcterms:modified xsi:type="dcterms:W3CDTF">2017-06-24T11:46:05Z</dcterms:modified>
</cp:coreProperties>
</file>