
<file path=[Content_Types].xml><?xml version="1.0" encoding="utf-8"?>
<Types xmlns="http://schemas.openxmlformats.org/package/2006/content-types">
  <Default Extension="xml" ContentType="application/xml"/>
  <Default Extension="jpeg" ContentType="image/jpeg"/>
  <Default Extension="tif" ContentType="image/tif"/>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p:restoredTop sz="94643"/>
  </p:normalViewPr>
  <p:slideViewPr>
    <p:cSldViewPr snapToGrid="0" snapToObjects="1">
      <p:cViewPr varScale="1">
        <p:scale>
          <a:sx n="84" d="100"/>
          <a:sy n="84" d="100"/>
        </p:scale>
        <p:origin x="131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92002028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949853" y="0"/>
            <a:ext cx="14904506" cy="99441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1270000" y="1638300"/>
            <a:ext cx="10464800" cy="3302000"/>
          </a:xfrm>
          <a:prstGeom prst="rect">
            <a:avLst/>
          </a:prstGeom>
        </p:spPr>
        <p:txBody>
          <a:bodyPr anchor="b"/>
          <a:lstStyle>
            <a:lvl1pPr>
              <a:defRPr>
                <a:latin typeface="Helvetica Light"/>
                <a:ea typeface="Helvetica Light"/>
                <a:cs typeface="Helvetica Light"/>
                <a:sym typeface="Helvetica Light"/>
              </a:defRPr>
            </a:lvl1pPr>
          </a:lstStyle>
          <a:p>
            <a:r>
              <a:t>Title Text</a:t>
            </a:r>
          </a:p>
        </p:txBody>
      </p:sp>
      <p:sp>
        <p:nvSpPr>
          <p:cNvPr id="118"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a:latin typeface="Helvetica Light"/>
                <a:ea typeface="Helvetica Light"/>
                <a:cs typeface="Helvetica Light"/>
                <a:sym typeface="Helvetica Light"/>
              </a:defRPr>
            </a:lvl1pPr>
            <a:lvl2pPr marL="0" indent="228600" algn="ctr">
              <a:spcBef>
                <a:spcPts val="0"/>
              </a:spcBef>
              <a:buSzTx/>
              <a:buNone/>
              <a:defRPr>
                <a:latin typeface="Helvetica Light"/>
                <a:ea typeface="Helvetica Light"/>
                <a:cs typeface="Helvetica Light"/>
                <a:sym typeface="Helvetica Light"/>
              </a:defRPr>
            </a:lvl2pPr>
            <a:lvl3pPr marL="0" indent="457200" algn="ctr">
              <a:spcBef>
                <a:spcPts val="0"/>
              </a:spcBef>
              <a:buSzTx/>
              <a:buNone/>
              <a:defRPr>
                <a:latin typeface="Helvetica Light"/>
                <a:ea typeface="Helvetica Light"/>
                <a:cs typeface="Helvetica Light"/>
                <a:sym typeface="Helvetica Light"/>
              </a:defRPr>
            </a:lvl3pPr>
            <a:lvl4pPr marL="0" indent="685800" algn="ctr">
              <a:spcBef>
                <a:spcPts val="0"/>
              </a:spcBef>
              <a:buSzTx/>
              <a:buNone/>
              <a:defRPr>
                <a:latin typeface="Helvetica Light"/>
                <a:ea typeface="Helvetica Light"/>
                <a:cs typeface="Helvetica Light"/>
                <a:sym typeface="Helvetica Light"/>
              </a:defRPr>
            </a:lvl4pPr>
            <a:lvl5pPr marL="0" indent="914400" algn="ctr">
              <a:spcBef>
                <a:spcPts val="0"/>
              </a:spcBef>
              <a:buSzTx/>
              <a:buNone/>
              <a:defRPr>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xfrm>
            <a:off x="6311798" y="9251950"/>
            <a:ext cx="368504" cy="381000"/>
          </a:xfrm>
          <a:prstGeom prst="rect">
            <a:avLst/>
          </a:prstGeom>
        </p:spPr>
        <p:txBody>
          <a:bodyPr/>
          <a:lstStyle>
            <a:lvl1pPr>
              <a:defRPr sz="1800">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2088" y="289099"/>
            <a:ext cx="9753603" cy="6505789"/>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263775" y="613833"/>
            <a:ext cx="12401550" cy="82677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086225" y="2586566"/>
            <a:ext cx="9429750" cy="6286501"/>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9200"/>
            <a:ext cx="6054748" cy="40386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9000"/>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82450" cy="79883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28" name="Cogs.png" descr="Cogs.png"/>
          <p:cNvPicPr>
            <a:picLocks noChangeAspect="1"/>
          </p:cNvPicPr>
          <p:nvPr/>
        </p:nvPicPr>
        <p:blipFill>
          <a:blip r:embed="rId2">
            <a:extLst/>
          </a:blip>
          <a:stretch>
            <a:fillRect/>
          </a:stretch>
        </p:blipFill>
        <p:spPr>
          <a:xfrm>
            <a:off x="11766260" y="8715182"/>
            <a:ext cx="552740" cy="49866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Church 48.tiff" descr="Church 48.tiff"/>
          <p:cNvPicPr>
            <a:picLocks noChangeAspect="1"/>
          </p:cNvPicPr>
          <p:nvPr/>
        </p:nvPicPr>
        <p:blipFill>
          <a:blip r:embed="rId2">
            <a:extLst/>
          </a:blip>
          <a:stretch>
            <a:fillRect/>
          </a:stretch>
        </p:blipFill>
        <p:spPr>
          <a:xfrm>
            <a:off x="8377285" y="1383459"/>
            <a:ext cx="2670238" cy="2364645"/>
          </a:xfrm>
          <a:prstGeom prst="rect">
            <a:avLst/>
          </a:prstGeom>
          <a:ln w="12700">
            <a:miter lim="400000"/>
          </a:ln>
        </p:spPr>
      </p:pic>
      <p:sp>
        <p:nvSpPr>
          <p:cNvPr id="131" name="Unity Of Instruction and Practice?…"/>
          <p:cNvSpPr txBox="1"/>
          <p:nvPr/>
        </p:nvSpPr>
        <p:spPr>
          <a:xfrm>
            <a:off x="1511300" y="2553540"/>
            <a:ext cx="9133136" cy="2641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L="228600" indent="-228600" algn="l">
              <a:lnSpc>
                <a:spcPct val="200000"/>
              </a:lnSpc>
              <a:buSzPct val="100000"/>
              <a:buAutoNum type="arabicPeriod"/>
              <a:defRPr sz="2800" b="0">
                <a:latin typeface="Arial Black"/>
                <a:ea typeface="Arial Black"/>
                <a:cs typeface="Arial Black"/>
                <a:sym typeface="Arial Black"/>
              </a:defRPr>
            </a:pPr>
            <a:r>
              <a:t> Unity Of Instruction and Practice?</a:t>
            </a:r>
          </a:p>
          <a:p>
            <a:pPr marL="228600" indent="-228600" algn="l">
              <a:lnSpc>
                <a:spcPct val="200000"/>
              </a:lnSpc>
              <a:buSzPct val="100000"/>
              <a:buAutoNum type="arabicPeriod"/>
              <a:defRPr sz="2800" b="0">
                <a:latin typeface="Arial Black"/>
                <a:ea typeface="Arial Black"/>
                <a:cs typeface="Arial Black"/>
                <a:sym typeface="Arial Black"/>
              </a:defRPr>
            </a:pPr>
            <a:r>
              <a:t> What Does It Mean To Direct or Ordain?</a:t>
            </a:r>
          </a:p>
          <a:p>
            <a:pPr marL="228600" indent="-228600" algn="l">
              <a:lnSpc>
                <a:spcPct val="200000"/>
              </a:lnSpc>
              <a:buSzPct val="100000"/>
              <a:buAutoNum type="arabicPeriod"/>
              <a:defRPr sz="2800" b="0">
                <a:latin typeface="Arial Black"/>
                <a:ea typeface="Arial Black"/>
                <a:cs typeface="Arial Black"/>
                <a:sym typeface="Arial Black"/>
              </a:defRPr>
            </a:pPr>
            <a:r>
              <a:t> Origin/Source of and Authority of Practice?</a:t>
            </a:r>
          </a:p>
        </p:txBody>
      </p:sp>
      <p:grpSp>
        <p:nvGrpSpPr>
          <p:cNvPr id="134" name="Group"/>
          <p:cNvGrpSpPr/>
          <p:nvPr/>
        </p:nvGrpSpPr>
        <p:grpSpPr>
          <a:xfrm>
            <a:off x="1782366" y="374650"/>
            <a:ext cx="6708428" cy="1036980"/>
            <a:chOff x="0" y="0"/>
            <a:chExt cx="6708427" cy="1036979"/>
          </a:xfrm>
        </p:grpSpPr>
        <p:sp>
          <p:nvSpPr>
            <p:cNvPr id="132" name="I Direct In All Of The Churches…"/>
            <p:cNvSpPr txBox="1"/>
            <p:nvPr/>
          </p:nvSpPr>
          <p:spPr>
            <a:xfrm>
              <a:off x="0" y="0"/>
              <a:ext cx="6708428" cy="647701"/>
            </a:xfrm>
            <a:prstGeom prst="rect">
              <a:avLst/>
            </a:prstGeom>
            <a:solidFill>
              <a:srgbClr val="60FFA6"/>
            </a:solidFill>
            <a:ln w="38100" cap="flat">
              <a:solidFill>
                <a:srgbClr val="000000"/>
              </a:solidFill>
              <a:prstDash val="solid"/>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b="0">
                  <a:latin typeface="Arial Black"/>
                  <a:ea typeface="Arial Black"/>
                  <a:cs typeface="Arial Black"/>
                  <a:sym typeface="Arial Black"/>
                </a:defRPr>
              </a:lvl1pPr>
            </a:lstStyle>
            <a:p>
              <a:r>
                <a:t> I Direct In All Of The Churches… </a:t>
              </a:r>
            </a:p>
          </p:txBody>
        </p:sp>
        <p:sp>
          <p:nvSpPr>
            <p:cNvPr id="133" name="Jew and Gentile"/>
            <p:cNvSpPr txBox="1"/>
            <p:nvPr/>
          </p:nvSpPr>
          <p:spPr>
            <a:xfrm>
              <a:off x="2131813" y="575920"/>
              <a:ext cx="2444802"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r>
                <a:t>Jew and Gentile</a:t>
              </a:r>
            </a:p>
          </p:txBody>
        </p:sp>
      </p:grpSp>
      <p:sp>
        <p:nvSpPr>
          <p:cNvPr id="135" name="What We Will Look At In This Lesson…"/>
          <p:cNvSpPr txBox="1"/>
          <p:nvPr/>
        </p:nvSpPr>
        <p:spPr>
          <a:xfrm>
            <a:off x="1613661" y="1690484"/>
            <a:ext cx="6742177"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b="0">
                <a:solidFill>
                  <a:srgbClr val="161297"/>
                </a:solidFill>
                <a:latin typeface="Bradley Hand ITC TT-Bold"/>
                <a:ea typeface="Bradley Hand ITC TT-Bold"/>
                <a:cs typeface="Bradley Hand ITC TT-Bold"/>
                <a:sym typeface="Bradley Hand ITC TT-Bold"/>
              </a:defRPr>
            </a:lvl1pPr>
          </a:lstStyle>
          <a:p>
            <a:r>
              <a:t>What We Will Look At In This Lesson…</a:t>
            </a:r>
          </a:p>
        </p:txBody>
      </p:sp>
      <p:grpSp>
        <p:nvGrpSpPr>
          <p:cNvPr id="138" name="Group"/>
          <p:cNvGrpSpPr/>
          <p:nvPr/>
        </p:nvGrpSpPr>
        <p:grpSpPr>
          <a:xfrm>
            <a:off x="1763390" y="5613695"/>
            <a:ext cx="7676605" cy="3089340"/>
            <a:chOff x="0" y="0"/>
            <a:chExt cx="7676604" cy="3089338"/>
          </a:xfrm>
        </p:grpSpPr>
        <p:sp>
          <p:nvSpPr>
            <p:cNvPr id="136" name="Free Will…"/>
            <p:cNvSpPr txBox="1"/>
            <p:nvPr/>
          </p:nvSpPr>
          <p:spPr>
            <a:xfrm>
              <a:off x="0" y="406944"/>
              <a:ext cx="7676605" cy="2682395"/>
            </a:xfrm>
            <a:prstGeom prst="rect">
              <a:avLst/>
            </a:prstGeom>
            <a:noFill/>
            <a:ln w="38100" cap="flat">
              <a:solidFill>
                <a:srgbClr val="000000"/>
              </a:solidFill>
              <a:prstDash val="solid"/>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p>
              <a:pPr marL="228600" indent="-228600" algn="l">
                <a:buSzPct val="100000"/>
                <a:buAutoNum type="arabicPeriod"/>
                <a:defRPr sz="2800" b="0">
                  <a:latin typeface="Arial Black"/>
                  <a:ea typeface="Arial Black"/>
                  <a:cs typeface="Arial Black"/>
                  <a:sym typeface="Arial Black"/>
                </a:defRPr>
              </a:pPr>
              <a:r>
                <a:t> Free Will</a:t>
              </a:r>
            </a:p>
            <a:p>
              <a:pPr marL="228600" indent="-228600" algn="l">
                <a:buSzPct val="100000"/>
                <a:buAutoNum type="arabicPeriod"/>
                <a:defRPr sz="2800" b="0">
                  <a:latin typeface="Arial Black"/>
                  <a:ea typeface="Arial Black"/>
                  <a:cs typeface="Arial Black"/>
                  <a:sym typeface="Arial Black"/>
                </a:defRPr>
              </a:pPr>
              <a:r>
                <a:t> Powerful things</a:t>
              </a:r>
            </a:p>
            <a:p>
              <a:pPr marL="228600" indent="-228600" algn="l">
                <a:buSzPct val="100000"/>
                <a:buAutoNum type="arabicPeriod"/>
                <a:defRPr sz="2800" b="0">
                  <a:latin typeface="Arial Black"/>
                  <a:ea typeface="Arial Black"/>
                  <a:cs typeface="Arial Black"/>
                  <a:sym typeface="Arial Black"/>
                </a:defRPr>
              </a:pPr>
              <a:r>
                <a:t> Jesus the Cornerstone </a:t>
              </a:r>
              <a:r>
                <a:rPr sz="1600" b="1">
                  <a:solidFill>
                    <a:srgbClr val="0D22A9"/>
                  </a:solidFill>
                  <a:latin typeface="Chalkboard"/>
                  <a:ea typeface="Chalkboard"/>
                  <a:cs typeface="Chalkboard"/>
                  <a:sym typeface="Chalkboard"/>
                </a:rPr>
                <a:t>(Plumb-Level-Square)</a:t>
              </a:r>
            </a:p>
            <a:p>
              <a:pPr marL="228600" indent="-228600" algn="l">
                <a:buSzPct val="100000"/>
                <a:buAutoNum type="arabicPeriod"/>
                <a:defRPr sz="2800" b="0">
                  <a:latin typeface="Arial Black"/>
                  <a:ea typeface="Arial Black"/>
                  <a:cs typeface="Arial Black"/>
                  <a:sym typeface="Arial Black"/>
                </a:defRPr>
              </a:pPr>
              <a:r>
                <a:t> Drawing Near - Will of the Father</a:t>
              </a:r>
            </a:p>
            <a:p>
              <a:pPr marL="228600" indent="-228600" algn="l">
                <a:buSzPct val="100000"/>
                <a:buAutoNum type="arabicPeriod"/>
                <a:defRPr sz="2800" b="0">
                  <a:latin typeface="Arial Black"/>
                  <a:ea typeface="Arial Black"/>
                  <a:cs typeface="Arial Black"/>
                  <a:sym typeface="Arial Black"/>
                </a:defRPr>
              </a:pPr>
              <a:r>
                <a:t> As I Directed In All Of The Churches</a:t>
              </a:r>
            </a:p>
          </p:txBody>
        </p:sp>
        <p:sp>
          <p:nvSpPr>
            <p:cNvPr id="137" name="Lessons …"/>
            <p:cNvSpPr txBox="1"/>
            <p:nvPr/>
          </p:nvSpPr>
          <p:spPr>
            <a:xfrm>
              <a:off x="2916282" y="-1"/>
              <a:ext cx="1844041"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000" b="0">
                  <a:solidFill>
                    <a:srgbClr val="161297"/>
                  </a:solidFill>
                  <a:latin typeface="Bradley Hand ITC TT-Bold"/>
                  <a:ea typeface="Bradley Hand ITC TT-Bold"/>
                  <a:cs typeface="Bradley Hand ITC TT-Bold"/>
                  <a:sym typeface="Bradley Hand ITC TT-Bold"/>
                </a:defRPr>
              </a:lvl1pPr>
            </a:lstStyle>
            <a:p>
              <a:r>
                <a:t>Lessons …</a:t>
              </a:r>
            </a:p>
          </p:txBody>
        </p:sp>
      </p:grpSp>
    </p:spTree>
  </p:cSld>
  <p:clrMapOvr>
    <a:masterClrMapping/>
  </p:clrMapOvr>
  <mc:AlternateContent xmlns:mc="http://schemas.openxmlformats.org/markup-compatibility/2006" xmlns:p14="http://schemas.microsoft.com/office/powerpoint/2010/main">
    <mc:Choice Requires="p14">
      <p:transition spd="slow" p14:dur="899">
        <p14:rippl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134"/>
                                        </p:tgtEl>
                                        <p:attrNameLst>
                                          <p:attrName>style.visibility</p:attrName>
                                        </p:attrNameLst>
                                      </p:cBhvr>
                                      <p:to>
                                        <p:strVal val="visible"/>
                                      </p:to>
                                    </p:set>
                                    <p:animEffect transition="in" filter="box(out)">
                                      <p:cBhvr>
                                        <p:cTn id="7" dur="2000"/>
                                        <p:tgtEl>
                                          <p:spTgt spid="134"/>
                                        </p:tgtEl>
                                      </p:cBhvr>
                                    </p:animEffect>
                                  </p:childTnLst>
                                </p:cTn>
                              </p:par>
                            </p:childTnLst>
                          </p:cTn>
                        </p:par>
                        <p:par>
                          <p:cTn id="8" fill="hold">
                            <p:stCondLst>
                              <p:cond delay="2000"/>
                            </p:stCondLst>
                            <p:childTnLst>
                              <p:par>
                                <p:cTn id="9" presetID="22" presetClass="entr" presetSubtype="8" fill="hold" grpId="2" nodeType="afterEffect">
                                  <p:stCondLst>
                                    <p:cond delay="1000"/>
                                  </p:stCondLst>
                                  <p:iterate>
                                    <p:tmAbs val="0"/>
                                  </p:iterate>
                                  <p:childTnLst>
                                    <p:set>
                                      <p:cBhvr>
                                        <p:cTn id="10" fill="hold"/>
                                        <p:tgtEl>
                                          <p:spTgt spid="135"/>
                                        </p:tgtEl>
                                        <p:attrNameLst>
                                          <p:attrName>style.visibility</p:attrName>
                                        </p:attrNameLst>
                                      </p:cBhvr>
                                      <p:to>
                                        <p:strVal val="visible"/>
                                      </p:to>
                                    </p:set>
                                    <p:animEffect transition="in" filter="wipe(left)">
                                      <p:cBhvr>
                                        <p:cTn id="11" dur="3000"/>
                                        <p:tgtEl>
                                          <p:spTgt spid="135"/>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3" nodeType="clickEffect">
                                  <p:stCondLst>
                                    <p:cond delay="0"/>
                                  </p:stCondLst>
                                  <p:iterate>
                                    <p:tmAbs val="0"/>
                                  </p:iterate>
                                  <p:childTnLst>
                                    <p:set>
                                      <p:cBhvr>
                                        <p:cTn id="15" fill="hold"/>
                                        <p:tgtEl>
                                          <p:spTgt spid="131">
                                            <p:bg/>
                                          </p:spTgt>
                                        </p:tgtEl>
                                        <p:attrNameLst>
                                          <p:attrName>style.visibility</p:attrName>
                                        </p:attrNameLst>
                                      </p:cBhvr>
                                      <p:to>
                                        <p:strVal val="visible"/>
                                      </p:to>
                                    </p:set>
                                    <p:animEffect transition="in" filter="box(out)">
                                      <p:cBhvr>
                                        <p:cTn id="16" dur="2000"/>
                                        <p:tgtEl>
                                          <p:spTgt spid="131">
                                            <p:bg/>
                                          </p:spTgt>
                                        </p:tgtEl>
                                      </p:cBhvr>
                                    </p:animEffect>
                                  </p:childTnLst>
                                </p:cTn>
                              </p:par>
                              <p:par>
                                <p:cTn id="17" presetID="4" presetClass="entr" presetSubtype="32" fill="hold" grpId="3" nodeType="withEffect">
                                  <p:stCondLst>
                                    <p:cond delay="0"/>
                                  </p:stCondLst>
                                  <p:iterate>
                                    <p:tmAbs val="0"/>
                                  </p:iterate>
                                  <p:childTnLst>
                                    <p:set>
                                      <p:cBhvr>
                                        <p:cTn id="18" fill="hold"/>
                                        <p:tgtEl>
                                          <p:spTgt spid="131">
                                            <p:txEl>
                                              <p:pRg st="0" end="0"/>
                                            </p:txEl>
                                          </p:spTgt>
                                        </p:tgtEl>
                                        <p:attrNameLst>
                                          <p:attrName>style.visibility</p:attrName>
                                        </p:attrNameLst>
                                      </p:cBhvr>
                                      <p:to>
                                        <p:strVal val="visible"/>
                                      </p:to>
                                    </p:set>
                                    <p:animEffect transition="in" filter="box(out)">
                                      <p:cBhvr>
                                        <p:cTn id="19" dur="2000"/>
                                        <p:tgtEl>
                                          <p:spTgt spid="13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grpId="3" nodeType="clickEffect">
                                  <p:stCondLst>
                                    <p:cond delay="0"/>
                                  </p:stCondLst>
                                  <p:iterate>
                                    <p:tmAbs val="0"/>
                                  </p:iterate>
                                  <p:childTnLst>
                                    <p:set>
                                      <p:cBhvr>
                                        <p:cTn id="23" fill="hold"/>
                                        <p:tgtEl>
                                          <p:spTgt spid="131">
                                            <p:txEl>
                                              <p:pRg st="1" end="1"/>
                                            </p:txEl>
                                          </p:spTgt>
                                        </p:tgtEl>
                                        <p:attrNameLst>
                                          <p:attrName>style.visibility</p:attrName>
                                        </p:attrNameLst>
                                      </p:cBhvr>
                                      <p:to>
                                        <p:strVal val="visible"/>
                                      </p:to>
                                    </p:set>
                                    <p:animEffect transition="in" filter="box(out)">
                                      <p:cBhvr>
                                        <p:cTn id="24" dur="2000"/>
                                        <p:tgtEl>
                                          <p:spTgt spid="13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3" nodeType="clickEffect">
                                  <p:stCondLst>
                                    <p:cond delay="0"/>
                                  </p:stCondLst>
                                  <p:iterate>
                                    <p:tmAbs val="0"/>
                                  </p:iterate>
                                  <p:childTnLst>
                                    <p:set>
                                      <p:cBhvr>
                                        <p:cTn id="28" fill="hold"/>
                                        <p:tgtEl>
                                          <p:spTgt spid="131">
                                            <p:txEl>
                                              <p:pRg st="2" end="2"/>
                                            </p:txEl>
                                          </p:spTgt>
                                        </p:tgtEl>
                                        <p:attrNameLst>
                                          <p:attrName>style.visibility</p:attrName>
                                        </p:attrNameLst>
                                      </p:cBhvr>
                                      <p:to>
                                        <p:strVal val="visible"/>
                                      </p:to>
                                    </p:set>
                                    <p:animEffect transition="in" filter="box(out)">
                                      <p:cBhvr>
                                        <p:cTn id="29" dur="2000"/>
                                        <p:tgtEl>
                                          <p:spTgt spid="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3" build="p" bldLvl="5" animBg="1" advAuto="0"/>
      <p:bldP spid="134" grpId="1" animBg="1" advAuto="0"/>
      <p:bldP spid="135"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Bible open &amp; colored.jpg" descr="Bible open &amp; colored.jpg"/>
          <p:cNvPicPr>
            <a:picLocks noChangeAspect="1"/>
          </p:cNvPicPr>
          <p:nvPr/>
        </p:nvPicPr>
        <p:blipFill>
          <a:blip r:embed="rId2">
            <a:extLst/>
          </a:blip>
          <a:stretch>
            <a:fillRect/>
          </a:stretch>
        </p:blipFill>
        <p:spPr>
          <a:xfrm>
            <a:off x="1974850" y="2056091"/>
            <a:ext cx="7393414" cy="2709038"/>
          </a:xfrm>
          <a:prstGeom prst="rect">
            <a:avLst/>
          </a:prstGeom>
          <a:ln w="12700">
            <a:miter lim="400000"/>
          </a:ln>
        </p:spPr>
      </p:pic>
      <p:sp>
        <p:nvSpPr>
          <p:cNvPr id="141" name="2 Timothy 3:14-4:8"/>
          <p:cNvSpPr txBox="1"/>
          <p:nvPr/>
        </p:nvSpPr>
        <p:spPr>
          <a:xfrm>
            <a:off x="4073366" y="4787900"/>
            <a:ext cx="3196382"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rial Black"/>
                <a:ea typeface="Arial Black"/>
                <a:cs typeface="Arial Black"/>
                <a:sym typeface="Arial Black"/>
              </a:defRPr>
            </a:lvl1pPr>
          </a:lstStyle>
          <a:p>
            <a:r>
              <a:t>2 Timothy 3:14-4:8</a:t>
            </a:r>
          </a:p>
        </p:txBody>
      </p:sp>
      <p:sp>
        <p:nvSpPr>
          <p:cNvPr id="142" name="Sacred Writings… (3:15)…"/>
          <p:cNvSpPr txBox="1"/>
          <p:nvPr/>
        </p:nvSpPr>
        <p:spPr>
          <a:xfrm>
            <a:off x="2302013" y="355600"/>
            <a:ext cx="6739087"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800" b="0">
                <a:latin typeface="Arial Black"/>
                <a:ea typeface="Arial Black"/>
                <a:cs typeface="Arial Black"/>
                <a:sym typeface="Arial Black"/>
              </a:defRPr>
            </a:pPr>
            <a:r>
              <a:t>Sacred Writings… (3:15)</a:t>
            </a:r>
          </a:p>
          <a:p>
            <a:pPr>
              <a:defRPr sz="2800" b="0">
                <a:latin typeface="Arial Black"/>
                <a:ea typeface="Arial Black"/>
                <a:cs typeface="Arial Black"/>
                <a:sym typeface="Arial Black"/>
              </a:defRPr>
            </a:pPr>
            <a:r>
              <a:t>Preach the Word… (4:2)</a:t>
            </a:r>
          </a:p>
          <a:p>
            <a:pPr>
              <a:defRPr sz="2800" b="0">
                <a:latin typeface="Arial Black"/>
                <a:ea typeface="Arial Black"/>
                <a:cs typeface="Arial Black"/>
                <a:sym typeface="Arial Black"/>
              </a:defRPr>
            </a:pPr>
            <a:r>
              <a:t>Not Endure Sound Doctrine… (4:5)</a:t>
            </a:r>
          </a:p>
        </p:txBody>
      </p:sp>
      <p:sp>
        <p:nvSpPr>
          <p:cNvPr id="143" name="This Is God’s Message…"/>
          <p:cNvSpPr txBox="1"/>
          <p:nvPr/>
        </p:nvSpPr>
        <p:spPr>
          <a:xfrm>
            <a:off x="2073786" y="5492749"/>
            <a:ext cx="7750225" cy="3086101"/>
          </a:xfrm>
          <a:prstGeom prst="rect">
            <a:avLst/>
          </a:prstGeom>
          <a:solidFill>
            <a:srgbClr val="FBF336"/>
          </a:solidFill>
          <a:ln w="38100">
            <a:solidFill>
              <a:srgbClr val="000000"/>
            </a:solidFill>
            <a:miter lim="400000"/>
          </a:ln>
          <a:extLst>
            <a:ext uri="{C572A759-6A51-4108-AA02-DFA0A04FC94B}">
              <ma14:wrappingTextBoxFlag xmlns:ma14="http://schemas.microsoft.com/office/mac/drawingml/2011/main" val="1"/>
            </a:ext>
          </a:extLst>
        </p:spPr>
        <p:txBody>
          <a:bodyPr lIns="165100" tIns="165100" rIns="165100" bIns="165100" anchor="ctr">
            <a:spAutoFit/>
          </a:bodyPr>
          <a:lstStyle/>
          <a:p>
            <a:pPr>
              <a:defRPr sz="3300" b="0">
                <a:solidFill>
                  <a:srgbClr val="E50C19"/>
                </a:solidFill>
                <a:latin typeface="Arial Black"/>
                <a:ea typeface="Arial Black"/>
                <a:cs typeface="Arial Black"/>
                <a:sym typeface="Arial Black"/>
              </a:defRPr>
            </a:pPr>
            <a:r>
              <a:t>This Is God’s Message</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b="0">
                <a:latin typeface="Arial Black"/>
                <a:ea typeface="Arial Black"/>
                <a:cs typeface="Arial Black"/>
                <a:sym typeface="Arial Black"/>
              </a:defRPr>
            </a:pPr>
            <a:r>
              <a:t>Every scripture inspired of God is also profitable for teaching, for reproof, for correction, for instruction which is in righteousness. (17) That the man of God may be complete, furnished completely unto every good work.</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b="0">
                <a:latin typeface="Arial Black"/>
                <a:ea typeface="Arial Black"/>
                <a:cs typeface="Arial Black"/>
                <a:sym typeface="Arial Black"/>
              </a:defRPr>
            </a:pPr>
            <a:r>
              <a:t>(3:16-17)</a:t>
            </a:r>
          </a:p>
        </p:txBody>
      </p:sp>
    </p:spTree>
  </p:cSld>
  <p:clrMapOvr>
    <a:masterClrMapping/>
  </p:clrMapOvr>
  <mc:AlternateContent xmlns:mc="http://schemas.openxmlformats.org/markup-compatibility/2006" xmlns:p14="http://schemas.microsoft.com/office/powerpoint/2010/main">
    <mc:Choice Requires="p14">
      <p:transition spd="slow" p14:dur="3000">
        <p14:rippl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1250"/>
                                  </p:stCondLst>
                                  <p:iterate>
                                    <p:tmAbs val="0"/>
                                  </p:iterate>
                                  <p:childTnLst>
                                    <p:set>
                                      <p:cBhvr>
                                        <p:cTn id="6" fill="hold"/>
                                        <p:tgtEl>
                                          <p:spTgt spid="142">
                                            <p:bg/>
                                          </p:spTgt>
                                        </p:tgtEl>
                                        <p:attrNameLst>
                                          <p:attrName>style.visibility</p:attrName>
                                        </p:attrNameLst>
                                      </p:cBhvr>
                                      <p:to>
                                        <p:strVal val="visible"/>
                                      </p:to>
                                    </p:set>
                                    <p:animEffect transition="in" filter="fade">
                                      <p:cBhvr>
                                        <p:cTn id="7" dur="3000"/>
                                        <p:tgtEl>
                                          <p:spTgt spid="142">
                                            <p:bg/>
                                          </p:spTgt>
                                        </p:tgtEl>
                                      </p:cBhvr>
                                    </p:animEffect>
                                  </p:childTnLst>
                                </p:cTn>
                              </p:par>
                              <p:par>
                                <p:cTn id="8" presetID="10" presetClass="entr" presetSubtype="0" fill="hold" grpId="1" nodeType="withEffect">
                                  <p:stCondLst>
                                    <p:cond delay="1250"/>
                                  </p:stCondLst>
                                  <p:iterate>
                                    <p:tmAbs val="0"/>
                                  </p:iterate>
                                  <p:childTnLst>
                                    <p:set>
                                      <p:cBhvr>
                                        <p:cTn id="9" fill="hold"/>
                                        <p:tgtEl>
                                          <p:spTgt spid="142">
                                            <p:txEl>
                                              <p:pRg st="0" end="0"/>
                                            </p:txEl>
                                          </p:spTgt>
                                        </p:tgtEl>
                                        <p:attrNameLst>
                                          <p:attrName>style.visibility</p:attrName>
                                        </p:attrNameLst>
                                      </p:cBhvr>
                                      <p:to>
                                        <p:strVal val="visible"/>
                                      </p:to>
                                    </p:set>
                                    <p:animEffect transition="in" filter="fade">
                                      <p:cBhvr>
                                        <p:cTn id="10" dur="3000"/>
                                        <p:tgtEl>
                                          <p:spTgt spid="142">
                                            <p:txEl>
                                              <p:pRg st="0" end="0"/>
                                            </p:txEl>
                                          </p:spTgt>
                                        </p:tgtEl>
                                      </p:cBhvr>
                                    </p:animEffect>
                                  </p:childTnLst>
                                </p:cTn>
                              </p:par>
                            </p:childTnLst>
                          </p:cTn>
                        </p:par>
                        <p:par>
                          <p:cTn id="11" fill="hold">
                            <p:stCondLst>
                              <p:cond delay="4250"/>
                            </p:stCondLst>
                            <p:childTnLst>
                              <p:par>
                                <p:cTn id="12" presetID="10" presetClass="entr" fill="hold" grpId="1" nodeType="afterEffect">
                                  <p:stCondLst>
                                    <p:cond delay="1250"/>
                                  </p:stCondLst>
                                  <p:iterate>
                                    <p:tmAbs val="0"/>
                                  </p:iterate>
                                  <p:childTnLst>
                                    <p:set>
                                      <p:cBhvr>
                                        <p:cTn id="13" fill="hold"/>
                                        <p:tgtEl>
                                          <p:spTgt spid="142">
                                            <p:txEl>
                                              <p:pRg st="1" end="1"/>
                                            </p:txEl>
                                          </p:spTgt>
                                        </p:tgtEl>
                                        <p:attrNameLst>
                                          <p:attrName>style.visibility</p:attrName>
                                        </p:attrNameLst>
                                      </p:cBhvr>
                                      <p:to>
                                        <p:strVal val="visible"/>
                                      </p:to>
                                    </p:set>
                                    <p:animEffect transition="in" filter="fade">
                                      <p:cBhvr>
                                        <p:cTn id="14" dur="3000"/>
                                        <p:tgtEl>
                                          <p:spTgt spid="142">
                                            <p:txEl>
                                              <p:pRg st="1" end="1"/>
                                            </p:txEl>
                                          </p:spTgt>
                                        </p:tgtEl>
                                      </p:cBhvr>
                                    </p:animEffect>
                                  </p:childTnLst>
                                </p:cTn>
                              </p:par>
                            </p:childTnLst>
                          </p:cTn>
                        </p:par>
                        <p:par>
                          <p:cTn id="15" fill="hold">
                            <p:stCondLst>
                              <p:cond delay="8500"/>
                            </p:stCondLst>
                            <p:childTnLst>
                              <p:par>
                                <p:cTn id="16" presetID="10" presetClass="entr" fill="hold" grpId="1" nodeType="afterEffect">
                                  <p:stCondLst>
                                    <p:cond delay="1250"/>
                                  </p:stCondLst>
                                  <p:iterate>
                                    <p:tmAbs val="0"/>
                                  </p:iterate>
                                  <p:childTnLst>
                                    <p:set>
                                      <p:cBhvr>
                                        <p:cTn id="17" fill="hold"/>
                                        <p:tgtEl>
                                          <p:spTgt spid="142">
                                            <p:txEl>
                                              <p:pRg st="2" end="2"/>
                                            </p:txEl>
                                          </p:spTgt>
                                        </p:tgtEl>
                                        <p:attrNameLst>
                                          <p:attrName>style.visibility</p:attrName>
                                        </p:attrNameLst>
                                      </p:cBhvr>
                                      <p:to>
                                        <p:strVal val="visible"/>
                                      </p:to>
                                    </p:set>
                                    <p:animEffect transition="in" filter="fade">
                                      <p:cBhvr>
                                        <p:cTn id="18" dur="3000"/>
                                        <p:tgtEl>
                                          <p:spTgt spid="142">
                                            <p:txEl>
                                              <p:pRg st="2" end="2"/>
                                            </p:txEl>
                                          </p:spTgt>
                                        </p:tgtEl>
                                      </p:cBhvr>
                                    </p:animEffect>
                                  </p:childTnLst>
                                </p:cTn>
                              </p:par>
                            </p:childTnLst>
                          </p:cTn>
                        </p:par>
                        <p:par>
                          <p:cTn id="19" fill="hold">
                            <p:stCondLst>
                              <p:cond delay="12750"/>
                            </p:stCondLst>
                            <p:childTnLst>
                              <p:par>
                                <p:cTn id="20" presetID="9" presetClass="entr" fill="hold" grpId="2" nodeType="afterEffect">
                                  <p:stCondLst>
                                    <p:cond delay="1250"/>
                                  </p:stCondLst>
                                  <p:iterate>
                                    <p:tmAbs val="0"/>
                                  </p:iterate>
                                  <p:childTnLst>
                                    <p:set>
                                      <p:cBhvr>
                                        <p:cTn id="21" fill="hold"/>
                                        <p:tgtEl>
                                          <p:spTgt spid="143"/>
                                        </p:tgtEl>
                                        <p:attrNameLst>
                                          <p:attrName>style.visibility</p:attrName>
                                        </p:attrNameLst>
                                      </p:cBhvr>
                                      <p:to>
                                        <p:strVal val="visible"/>
                                      </p:to>
                                    </p:set>
                                    <p:animEffect transition="in" filter="dissolve">
                                      <p:cBhvr>
                                        <p:cTn id="22" dur="3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1" build="p" bldLvl="5" animBg="1" advAuto="0"/>
      <p:bldP spid="143"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I Direct In All Of The Churches…"/>
          <p:cNvSpPr txBox="1"/>
          <p:nvPr/>
        </p:nvSpPr>
        <p:spPr>
          <a:xfrm>
            <a:off x="2633266" y="63500"/>
            <a:ext cx="6708428" cy="647701"/>
          </a:xfrm>
          <a:prstGeom prst="rect">
            <a:avLst/>
          </a:prstGeom>
          <a:solidFill>
            <a:srgbClr val="60FFA6"/>
          </a:solidFill>
          <a:ln w="381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b="0">
                <a:latin typeface="Arial Black"/>
                <a:ea typeface="Arial Black"/>
                <a:cs typeface="Arial Black"/>
                <a:sym typeface="Arial Black"/>
              </a:defRPr>
            </a:lvl1pPr>
          </a:lstStyle>
          <a:p>
            <a:r>
              <a:t> I Direct In All Of The Churches… </a:t>
            </a:r>
          </a:p>
        </p:txBody>
      </p:sp>
      <p:sp>
        <p:nvSpPr>
          <p:cNvPr id="146" name="Only, as the Lord has assigned to each one, as God has called each, in this manner let him walk.…"/>
          <p:cNvSpPr txBox="1"/>
          <p:nvPr/>
        </p:nvSpPr>
        <p:spPr>
          <a:xfrm>
            <a:off x="1972456" y="1479549"/>
            <a:ext cx="8030047" cy="1714501"/>
          </a:xfrm>
          <a:prstGeom prst="rect">
            <a:avLst/>
          </a:prstGeom>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000" b="0">
                <a:latin typeface="Arial Black"/>
                <a:ea typeface="Arial Black"/>
                <a:cs typeface="Arial Black"/>
                <a:sym typeface="Arial Black"/>
              </a:defRPr>
            </a:pPr>
            <a:r>
              <a:t>Only, as the Lord has assigned to each one, as God has called each, in this manner let him walk. </a:t>
            </a:r>
          </a:p>
          <a:p>
            <a:pPr>
              <a:defRPr sz="2800" b="0">
                <a:latin typeface="Arial Black"/>
                <a:ea typeface="Arial Black"/>
                <a:cs typeface="Arial Black"/>
                <a:sym typeface="Arial Black"/>
              </a:defRPr>
            </a:pPr>
            <a:r>
              <a:rPr u="sng"/>
              <a:t>And so I direct in all the churches</a:t>
            </a:r>
            <a:r>
              <a:t>.</a:t>
            </a:r>
          </a:p>
          <a:p>
            <a:pPr>
              <a:defRPr sz="2000" b="0">
                <a:latin typeface="Arial Black"/>
                <a:ea typeface="Arial Black"/>
                <a:cs typeface="Arial Black"/>
                <a:sym typeface="Arial Black"/>
              </a:defRPr>
            </a:pPr>
            <a:r>
              <a:t>1 Cor. 7:17</a:t>
            </a:r>
          </a:p>
        </p:txBody>
      </p:sp>
      <p:sp>
        <p:nvSpPr>
          <p:cNvPr id="147" name="For this reason I have sent to you Timothy, who is my beloved and faithful child in the Lord, and he will remind you of my ways which are in Christ,…"/>
          <p:cNvSpPr txBox="1"/>
          <p:nvPr/>
        </p:nvSpPr>
        <p:spPr>
          <a:xfrm>
            <a:off x="1972456" y="3359150"/>
            <a:ext cx="8030047" cy="1981201"/>
          </a:xfrm>
          <a:prstGeom prst="rect">
            <a:avLst/>
          </a:prstGeom>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000" b="0">
                <a:latin typeface="Arial Black"/>
                <a:ea typeface="Arial Black"/>
                <a:cs typeface="Arial Black"/>
                <a:sym typeface="Arial Black"/>
              </a:defRPr>
            </a:pPr>
            <a:r>
              <a:t>For this reason I have sent to you Timothy, who is my beloved and faithful child in the Lord, and he will remind you of </a:t>
            </a:r>
            <a:r>
              <a:rPr u="sng"/>
              <a:t>my ways which are in Christ</a:t>
            </a:r>
            <a:r>
              <a:t>, </a:t>
            </a:r>
          </a:p>
          <a:p>
            <a:pPr>
              <a:defRPr sz="2000" b="0">
                <a:latin typeface="Arial Black"/>
                <a:ea typeface="Arial Black"/>
                <a:cs typeface="Arial Black"/>
                <a:sym typeface="Arial Black"/>
              </a:defRPr>
            </a:pPr>
            <a:r>
              <a:rPr sz="2400" u="sng">
                <a:solidFill>
                  <a:srgbClr val="0B0B95"/>
                </a:solidFill>
              </a:rPr>
              <a:t>just as I teach everywhere in every church</a:t>
            </a:r>
            <a:r>
              <a:t>.</a:t>
            </a:r>
          </a:p>
          <a:p>
            <a:pPr>
              <a:defRPr sz="2000" b="0">
                <a:latin typeface="Arial Black"/>
                <a:ea typeface="Arial Black"/>
                <a:cs typeface="Arial Black"/>
                <a:sym typeface="Arial Black"/>
              </a:defRPr>
            </a:pPr>
            <a:r>
              <a:t>1 Cor. 4:17</a:t>
            </a:r>
          </a:p>
        </p:txBody>
      </p:sp>
      <p:sp>
        <p:nvSpPr>
          <p:cNvPr id="148" name="1 Cor. 11:16 If anyone is inclined to be contentious, we have no such practice, nor do the churches of God."/>
          <p:cNvSpPr txBox="1"/>
          <p:nvPr/>
        </p:nvSpPr>
        <p:spPr>
          <a:xfrm>
            <a:off x="1972456" y="5480049"/>
            <a:ext cx="4755134" cy="1562101"/>
          </a:xfrm>
          <a:prstGeom prst="rect">
            <a:avLst/>
          </a:prstGeom>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000" b="0">
                <a:latin typeface="Arial Black"/>
                <a:ea typeface="Arial Black"/>
                <a:cs typeface="Arial Black"/>
                <a:sym typeface="Arial Black"/>
              </a:defRPr>
            </a:lvl1pPr>
          </a:lstStyle>
          <a:p>
            <a:r>
              <a:t>1 Cor. 11:16 If anyone is inclined to be contentious, we have no such practice, nor do the churches of God.</a:t>
            </a:r>
          </a:p>
        </p:txBody>
      </p:sp>
      <p:sp>
        <p:nvSpPr>
          <p:cNvPr id="149" name="(36) Was it from you that the word of God first went forth? Or has it come to you only? (37) If anyone thinks he is a prophet or spiritual, let him recognize that the things which I write to you are the Lord’s commandment.…"/>
          <p:cNvSpPr txBox="1"/>
          <p:nvPr/>
        </p:nvSpPr>
        <p:spPr>
          <a:xfrm>
            <a:off x="1972456" y="7277100"/>
            <a:ext cx="7675291" cy="2273301"/>
          </a:xfrm>
          <a:prstGeom prst="rect">
            <a:avLst/>
          </a:prstGeom>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b="0">
                <a:latin typeface="Arial Black"/>
                <a:ea typeface="Arial Black"/>
                <a:cs typeface="Arial Black"/>
                <a:sym typeface="Arial Black"/>
              </a:defRPr>
            </a:pPr>
            <a:r>
              <a:t>(36) Was it from you that the word of God first went forth? Or has it come to you only? (37) If anyone thinks he is a prophet or spiritual, let him recognize that the things which I write to you are the Lord’s commandment.</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b="0">
                <a:latin typeface="Arial Black"/>
                <a:ea typeface="Arial Black"/>
                <a:cs typeface="Arial Black"/>
                <a:sym typeface="Arial Black"/>
              </a:defRPr>
            </a:pPr>
            <a:r>
              <a:t>1 Cor. 14:36-37</a:t>
            </a:r>
          </a:p>
        </p:txBody>
      </p:sp>
      <p:sp>
        <p:nvSpPr>
          <p:cNvPr id="150" name="Jew and Gentile"/>
          <p:cNvSpPr txBox="1"/>
          <p:nvPr/>
        </p:nvSpPr>
        <p:spPr>
          <a:xfrm>
            <a:off x="4765079" y="639420"/>
            <a:ext cx="244480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Jew and Gentile</a:t>
            </a:r>
          </a:p>
        </p:txBody>
      </p:sp>
      <p:pic>
        <p:nvPicPr>
          <p:cNvPr id="151" name="Church 48.tiff" descr="Church 48.tiff"/>
          <p:cNvPicPr>
            <a:picLocks noChangeAspect="1"/>
          </p:cNvPicPr>
          <p:nvPr/>
        </p:nvPicPr>
        <p:blipFill>
          <a:blip r:embed="rId2">
            <a:extLst/>
          </a:blip>
          <a:stretch>
            <a:fillRect/>
          </a:stretch>
        </p:blipFill>
        <p:spPr>
          <a:xfrm>
            <a:off x="7196185" y="4968440"/>
            <a:ext cx="2670238" cy="236464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3000">
        <p14:rippl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146"/>
                                        </p:tgtEl>
                                        <p:attrNameLst>
                                          <p:attrName>style.visibility</p:attrName>
                                        </p:attrNameLst>
                                      </p:cBhvr>
                                      <p:to>
                                        <p:strVal val="visible"/>
                                      </p:to>
                                    </p:set>
                                    <p:animEffect transition="in" filter="box(out)">
                                      <p:cBhvr>
                                        <p:cTn id="7" dur="10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2" nodeType="clickEffect">
                                  <p:stCondLst>
                                    <p:cond delay="0"/>
                                  </p:stCondLst>
                                  <p:iterate>
                                    <p:tmAbs val="0"/>
                                  </p:iterate>
                                  <p:childTnLst>
                                    <p:set>
                                      <p:cBhvr>
                                        <p:cTn id="11" fill="hold"/>
                                        <p:tgtEl>
                                          <p:spTgt spid="147"/>
                                        </p:tgtEl>
                                        <p:attrNameLst>
                                          <p:attrName>style.visibility</p:attrName>
                                        </p:attrNameLst>
                                      </p:cBhvr>
                                      <p:to>
                                        <p:strVal val="visible"/>
                                      </p:to>
                                    </p:set>
                                    <p:animEffect transition="in" filter="box(out)">
                                      <p:cBhvr>
                                        <p:cTn id="12" dur="1000"/>
                                        <p:tgtEl>
                                          <p:spTgt spid="14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3" nodeType="clickEffect">
                                  <p:stCondLst>
                                    <p:cond delay="0"/>
                                  </p:stCondLst>
                                  <p:iterate>
                                    <p:tmAbs val="0"/>
                                  </p:iterate>
                                  <p:childTnLst>
                                    <p:set>
                                      <p:cBhvr>
                                        <p:cTn id="16" fill="hold"/>
                                        <p:tgtEl>
                                          <p:spTgt spid="148"/>
                                        </p:tgtEl>
                                        <p:attrNameLst>
                                          <p:attrName>style.visibility</p:attrName>
                                        </p:attrNameLst>
                                      </p:cBhvr>
                                      <p:to>
                                        <p:strVal val="visible"/>
                                      </p:to>
                                    </p:set>
                                    <p:animEffect transition="in" filter="box(out)">
                                      <p:cBhvr>
                                        <p:cTn id="17" dur="1000"/>
                                        <p:tgtEl>
                                          <p:spTgt spid="14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4" nodeType="clickEffect">
                                  <p:stCondLst>
                                    <p:cond delay="0"/>
                                  </p:stCondLst>
                                  <p:iterate>
                                    <p:tmAbs val="0"/>
                                  </p:iterate>
                                  <p:childTnLst>
                                    <p:set>
                                      <p:cBhvr>
                                        <p:cTn id="21" fill="hold"/>
                                        <p:tgtEl>
                                          <p:spTgt spid="149"/>
                                        </p:tgtEl>
                                        <p:attrNameLst>
                                          <p:attrName>style.visibility</p:attrName>
                                        </p:attrNameLst>
                                      </p:cBhvr>
                                      <p:to>
                                        <p:strVal val="visible"/>
                                      </p:to>
                                    </p:set>
                                    <p:animEffect transition="in" filter="box(out)">
                                      <p:cBhvr>
                                        <p:cTn id="22"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1" animBg="1" advAuto="0"/>
      <p:bldP spid="147" grpId="2" animBg="1" advAuto="0"/>
      <p:bldP spid="148" grpId="3" animBg="1" advAuto="0"/>
      <p:bldP spid="149" grpId="4"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I Direct In All Of The Churches…"/>
          <p:cNvSpPr txBox="1"/>
          <p:nvPr/>
        </p:nvSpPr>
        <p:spPr>
          <a:xfrm>
            <a:off x="2967757" y="107950"/>
            <a:ext cx="6471246" cy="647701"/>
          </a:xfrm>
          <a:prstGeom prst="rect">
            <a:avLst/>
          </a:prstGeom>
          <a:solidFill>
            <a:srgbClr val="46FD37"/>
          </a:solidFill>
          <a:ln w="381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b="0">
                <a:latin typeface="Arial Black"/>
                <a:ea typeface="Arial Black"/>
                <a:cs typeface="Arial Black"/>
                <a:sym typeface="Arial Black"/>
              </a:defRPr>
            </a:lvl1pPr>
          </a:lstStyle>
          <a:p>
            <a:r>
              <a:t>I Direct In All Of The Churches…</a:t>
            </a:r>
          </a:p>
        </p:txBody>
      </p:sp>
      <p:sp>
        <p:nvSpPr>
          <p:cNvPr id="154" name="Now concerning the collection for the saints, as I directed the churches of Galatia, so do you also.…"/>
          <p:cNvSpPr txBox="1"/>
          <p:nvPr/>
        </p:nvSpPr>
        <p:spPr>
          <a:xfrm>
            <a:off x="2188356" y="3041650"/>
            <a:ext cx="8030048" cy="1206501"/>
          </a:xfrm>
          <a:prstGeom prst="rect">
            <a:avLst/>
          </a:prstGeom>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000" b="0">
                <a:latin typeface="Arial Black"/>
                <a:ea typeface="Arial Black"/>
                <a:cs typeface="Arial Black"/>
                <a:sym typeface="Arial Black"/>
              </a:defRPr>
            </a:pPr>
            <a:r>
              <a:t>Now concerning the collection for the saints, as I </a:t>
            </a:r>
            <a:r>
              <a:rPr u="sng">
                <a:solidFill>
                  <a:srgbClr val="F92E29"/>
                </a:solidFill>
              </a:rPr>
              <a:t>directed</a:t>
            </a:r>
            <a:r>
              <a:t> the churches of Galatia, so do you also.</a:t>
            </a:r>
          </a:p>
          <a:p>
            <a:pPr>
              <a:defRPr sz="2000" b="0">
                <a:latin typeface="Arial Black"/>
                <a:ea typeface="Arial Black"/>
                <a:cs typeface="Arial Black"/>
                <a:sym typeface="Arial Black"/>
              </a:defRPr>
            </a:pPr>
            <a:r>
              <a:t>1 Cor. 16:1</a:t>
            </a:r>
          </a:p>
        </p:txBody>
      </p:sp>
      <p:sp>
        <p:nvSpPr>
          <p:cNvPr id="155" name="For this reason I left you in Crete, that you would set in order what remains and appoint elders in every city as I directed you,…"/>
          <p:cNvSpPr txBox="1"/>
          <p:nvPr/>
        </p:nvSpPr>
        <p:spPr>
          <a:xfrm>
            <a:off x="2188356" y="4400549"/>
            <a:ext cx="8030048" cy="1562101"/>
          </a:xfrm>
          <a:prstGeom prst="rect">
            <a:avLst/>
          </a:prstGeom>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000" b="0">
                <a:latin typeface="Arial Black"/>
                <a:ea typeface="Arial Black"/>
                <a:cs typeface="Arial Black"/>
                <a:sym typeface="Arial Black"/>
              </a:defRPr>
            </a:pPr>
            <a:r>
              <a:t>For this reason I left you in Crete, that you would set in order what remains and </a:t>
            </a:r>
            <a:r>
              <a:rPr>
                <a:solidFill>
                  <a:srgbClr val="F63133"/>
                </a:solidFill>
              </a:rPr>
              <a:t>appoint</a:t>
            </a:r>
            <a:r>
              <a:t> elders in every city as I </a:t>
            </a:r>
            <a:r>
              <a:rPr u="sng">
                <a:solidFill>
                  <a:srgbClr val="F92E29"/>
                </a:solidFill>
              </a:rPr>
              <a:t>directed</a:t>
            </a:r>
            <a:r>
              <a:t> you,</a:t>
            </a:r>
          </a:p>
          <a:p>
            <a:pPr>
              <a:defRPr sz="2000" b="0">
                <a:latin typeface="Arial Black"/>
                <a:ea typeface="Arial Black"/>
                <a:cs typeface="Arial Black"/>
                <a:sym typeface="Arial Black"/>
              </a:defRPr>
            </a:pPr>
            <a:r>
              <a:t>Tit. 1:5</a:t>
            </a:r>
          </a:p>
        </p:txBody>
      </p:sp>
      <p:sp>
        <p:nvSpPr>
          <p:cNvPr id="156" name="Only, as the Lord has assigned to each one, as God has called each, in this manner let him walk. And so I direct in all the churches.…"/>
          <p:cNvSpPr txBox="1"/>
          <p:nvPr/>
        </p:nvSpPr>
        <p:spPr>
          <a:xfrm>
            <a:off x="2225167" y="6115049"/>
            <a:ext cx="7956427" cy="1562101"/>
          </a:xfrm>
          <a:prstGeom prst="rect">
            <a:avLst/>
          </a:prstGeom>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000" b="0">
                <a:latin typeface="Arial Black"/>
                <a:ea typeface="Arial Black"/>
                <a:cs typeface="Arial Black"/>
                <a:sym typeface="Arial Black"/>
              </a:defRPr>
            </a:pPr>
            <a:r>
              <a:t>Only, as the Lord has assigned to each one, as God has called each, in this manner let him walk. And so I </a:t>
            </a:r>
            <a:r>
              <a:rPr u="sng">
                <a:solidFill>
                  <a:srgbClr val="FC2A1C"/>
                </a:solidFill>
              </a:rPr>
              <a:t>direct</a:t>
            </a:r>
            <a:r>
              <a:t> in all the churches.</a:t>
            </a:r>
          </a:p>
          <a:p>
            <a:pPr>
              <a:defRPr sz="2000" b="0">
                <a:latin typeface="Arial Black"/>
                <a:ea typeface="Arial Black"/>
                <a:cs typeface="Arial Black"/>
                <a:sym typeface="Arial Black"/>
              </a:defRPr>
            </a:pPr>
            <a:r>
              <a:t>1 Cor. 7:17</a:t>
            </a:r>
          </a:p>
        </p:txBody>
      </p:sp>
      <p:pic>
        <p:nvPicPr>
          <p:cNvPr id="157" name="Church 48.tiff" descr="Church 48.tiff"/>
          <p:cNvPicPr>
            <a:picLocks noChangeAspect="1"/>
          </p:cNvPicPr>
          <p:nvPr/>
        </p:nvPicPr>
        <p:blipFill>
          <a:blip r:embed="rId2">
            <a:extLst/>
          </a:blip>
          <a:stretch>
            <a:fillRect/>
          </a:stretch>
        </p:blipFill>
        <p:spPr>
          <a:xfrm>
            <a:off x="9716541" y="-37112"/>
            <a:ext cx="1318282" cy="1167412"/>
          </a:xfrm>
          <a:prstGeom prst="rect">
            <a:avLst/>
          </a:prstGeom>
          <a:ln w="12700">
            <a:miter lim="400000"/>
          </a:ln>
        </p:spPr>
      </p:pic>
      <p:sp>
        <p:nvSpPr>
          <p:cNvPr id="158" name="I appeal to you, brothers, by the name of our Lord Jesus Christ, that all of you agree and that there be no divisions among you, but that you be united in the same mind and the same judgment.…"/>
          <p:cNvSpPr txBox="1"/>
          <p:nvPr/>
        </p:nvSpPr>
        <p:spPr>
          <a:xfrm>
            <a:off x="2188356" y="984250"/>
            <a:ext cx="8030048" cy="1917701"/>
          </a:xfrm>
          <a:prstGeom prst="rect">
            <a:avLst/>
          </a:prstGeom>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000" b="0">
                <a:latin typeface="Arial Black"/>
                <a:ea typeface="Arial Black"/>
                <a:cs typeface="Arial Black"/>
                <a:sym typeface="Arial Black"/>
              </a:defRPr>
            </a:pPr>
            <a:r>
              <a:t>I appeal to you, brothers, by the name of our Lord Jesus Christ, that all of you agree and that there be no divisions among you, but that you </a:t>
            </a:r>
            <a:r>
              <a:rPr u="sng"/>
              <a:t>be united in the same mind and the same judgment</a:t>
            </a:r>
            <a:r>
              <a:t>.</a:t>
            </a:r>
          </a:p>
          <a:p>
            <a:pPr>
              <a:defRPr sz="2000" b="0">
                <a:latin typeface="Arial Black"/>
                <a:ea typeface="Arial Black"/>
                <a:cs typeface="Arial Black"/>
                <a:sym typeface="Arial Black"/>
              </a:defRPr>
            </a:pPr>
            <a:r>
              <a:t>1 Cor. 1:10 </a:t>
            </a:r>
            <a:r>
              <a:rPr sz="1400"/>
              <a:t>ESV</a:t>
            </a:r>
          </a:p>
        </p:txBody>
      </p:sp>
      <p:sp>
        <p:nvSpPr>
          <p:cNvPr id="159" name="Unity Of Doctrine"/>
          <p:cNvSpPr txBox="1"/>
          <p:nvPr/>
        </p:nvSpPr>
        <p:spPr>
          <a:xfrm>
            <a:off x="7969082" y="2508249"/>
            <a:ext cx="2324436" cy="469901"/>
          </a:xfrm>
          <a:prstGeom prst="rect">
            <a:avLst/>
          </a:prstGeom>
          <a:solidFill>
            <a:srgbClr val="38FF1A"/>
          </a:solidFill>
          <a:ln w="38100">
            <a:solidFill>
              <a:srgbClr val="F92E29"/>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b="0">
                <a:latin typeface="Arial Black"/>
                <a:ea typeface="Arial Black"/>
                <a:cs typeface="Arial Black"/>
                <a:sym typeface="Arial Black"/>
              </a:defRPr>
            </a:lvl1pPr>
          </a:lstStyle>
          <a:p>
            <a:r>
              <a:t>Unity Of Doctrine</a:t>
            </a:r>
          </a:p>
        </p:txBody>
      </p:sp>
      <p:grpSp>
        <p:nvGrpSpPr>
          <p:cNvPr id="163" name="Group"/>
          <p:cNvGrpSpPr/>
          <p:nvPr/>
        </p:nvGrpSpPr>
        <p:grpSpPr>
          <a:xfrm>
            <a:off x="2212467" y="7778211"/>
            <a:ext cx="7896733" cy="1802862"/>
            <a:chOff x="0" y="0"/>
            <a:chExt cx="7896732" cy="1802861"/>
          </a:xfrm>
        </p:grpSpPr>
        <p:pic>
          <p:nvPicPr>
            <p:cNvPr id="160" name="high_priest.jpg" descr="high_priest.jpg"/>
            <p:cNvPicPr>
              <a:picLocks noChangeAspect="1"/>
            </p:cNvPicPr>
            <p:nvPr/>
          </p:nvPicPr>
          <p:blipFill>
            <a:blip r:embed="rId3">
              <a:extLst/>
            </a:blip>
            <a:stretch>
              <a:fillRect/>
            </a:stretch>
          </p:blipFill>
          <p:spPr>
            <a:xfrm>
              <a:off x="6724984" y="25400"/>
              <a:ext cx="1171749" cy="1726124"/>
            </a:xfrm>
            <a:prstGeom prst="rect">
              <a:avLst/>
            </a:prstGeom>
            <a:ln w="38100" cap="flat">
              <a:solidFill>
                <a:srgbClr val="F92E29"/>
              </a:solidFill>
              <a:prstDash val="solid"/>
              <a:miter lim="400000"/>
            </a:ln>
            <a:effectLst/>
          </p:spPr>
        </p:pic>
        <p:sp>
          <p:nvSpPr>
            <p:cNvPr id="161" name="High Priest Appointed or Ordained… Meaning…"/>
            <p:cNvSpPr txBox="1"/>
            <p:nvPr/>
          </p:nvSpPr>
          <p:spPr>
            <a:xfrm>
              <a:off x="0" y="-1"/>
              <a:ext cx="6644606" cy="850901"/>
            </a:xfrm>
            <a:prstGeom prst="rect">
              <a:avLst/>
            </a:prstGeom>
            <a:solidFill>
              <a:srgbClr val="FFF811"/>
            </a:solidFill>
            <a:ln w="38100" cap="flat">
              <a:solidFill>
                <a:srgbClr val="F92E29"/>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2000" b="0">
                  <a:latin typeface="Arial Black"/>
                  <a:ea typeface="Arial Black"/>
                  <a:cs typeface="Arial Black"/>
                  <a:sym typeface="Arial Black"/>
                </a:defRPr>
              </a:pPr>
              <a:r>
                <a:t>High Priest Appointed or Ordained… Meaning</a:t>
              </a:r>
            </a:p>
            <a:p>
              <a:pPr>
                <a:defRPr sz="2000" b="0">
                  <a:latin typeface="Arial Black"/>
                  <a:ea typeface="Arial Black"/>
                  <a:cs typeface="Arial Black"/>
                  <a:sym typeface="Arial Black"/>
                </a:defRPr>
              </a:pPr>
              <a:r>
                <a:t>Hebrews 5:1; 8:3</a:t>
              </a:r>
            </a:p>
          </p:txBody>
        </p:sp>
        <p:sp>
          <p:nvSpPr>
            <p:cNvPr id="162" name="Law Ordained Moses/Angels - New Covenant?…"/>
            <p:cNvSpPr txBox="1"/>
            <p:nvPr/>
          </p:nvSpPr>
          <p:spPr>
            <a:xfrm>
              <a:off x="0" y="951961"/>
              <a:ext cx="6644606" cy="850901"/>
            </a:xfrm>
            <a:prstGeom prst="rect">
              <a:avLst/>
            </a:prstGeom>
            <a:solidFill>
              <a:srgbClr val="FFF811"/>
            </a:solidFill>
            <a:ln w="38100" cap="flat">
              <a:solidFill>
                <a:srgbClr val="F92E29"/>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2000" b="0">
                  <a:latin typeface="Arial Black"/>
                  <a:ea typeface="Arial Black"/>
                  <a:cs typeface="Arial Black"/>
                  <a:sym typeface="Arial Black"/>
                </a:defRPr>
              </a:pPr>
              <a:r>
                <a:t>Law Ordained Moses/Angels - New Covenant?</a:t>
              </a:r>
            </a:p>
            <a:p>
              <a:pPr>
                <a:defRPr sz="2000" b="0">
                  <a:latin typeface="Arial Black"/>
                  <a:ea typeface="Arial Black"/>
                  <a:cs typeface="Arial Black"/>
                  <a:sym typeface="Arial Black"/>
                </a:defRPr>
              </a:pPr>
              <a:r>
                <a:t>Acts 7:53; Gal. 3:19; Heb. 12:25</a:t>
              </a:r>
            </a:p>
          </p:txBody>
        </p:sp>
      </p:grpSp>
      <p:sp>
        <p:nvSpPr>
          <p:cNvPr id="164" name="(5:4 Self Appointed?) (7:14)"/>
          <p:cNvSpPr txBox="1"/>
          <p:nvPr/>
        </p:nvSpPr>
        <p:spPr>
          <a:xfrm>
            <a:off x="7057429" y="8355791"/>
            <a:ext cx="3169842" cy="419101"/>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000" b="0">
                <a:latin typeface="Arial Black"/>
                <a:ea typeface="Arial Black"/>
                <a:cs typeface="Arial Black"/>
                <a:sym typeface="Arial Black"/>
              </a:defRPr>
            </a:pPr>
            <a:r>
              <a:rPr sz="1600"/>
              <a:t>(5:4 Self </a:t>
            </a:r>
            <a:r>
              <a:rPr sz="1600">
                <a:solidFill>
                  <a:srgbClr val="F3343A"/>
                </a:solidFill>
              </a:rPr>
              <a:t>Appointed?</a:t>
            </a:r>
            <a:r>
              <a:rPr sz="1600"/>
              <a:t>) (7:14)</a:t>
            </a:r>
          </a:p>
        </p:txBody>
      </p:sp>
      <p:sp>
        <p:nvSpPr>
          <p:cNvPr id="165" name="Line"/>
          <p:cNvSpPr/>
          <p:nvPr/>
        </p:nvSpPr>
        <p:spPr>
          <a:xfrm flipH="1" flipV="1">
            <a:off x="3691441" y="3923010"/>
            <a:ext cx="5090610" cy="4503440"/>
          </a:xfrm>
          <a:prstGeom prst="line">
            <a:avLst/>
          </a:prstGeom>
          <a:ln w="76200">
            <a:solidFill>
              <a:srgbClr val="F63133"/>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cSld>
  <p:clrMapOvr>
    <a:masterClrMapping/>
  </p:clrMapOvr>
  <mc:AlternateContent xmlns:mc="http://schemas.openxmlformats.org/markup-compatibility/2006" xmlns:p14="http://schemas.microsoft.com/office/powerpoint/2010/main">
    <mc:Choice Requires="p14">
      <p:transition spd="slow" p14:dur="3000">
        <p14:rippl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163"/>
                                        </p:tgtEl>
                                        <p:attrNameLst>
                                          <p:attrName>style.visibility</p:attrName>
                                        </p:attrNameLst>
                                      </p:cBhvr>
                                      <p:to>
                                        <p:strVal val="visible"/>
                                      </p:to>
                                    </p:set>
                                    <p:animEffect transition="in" filter="box(out)">
                                      <p:cBhvr>
                                        <p:cTn id="7" dur="1000"/>
                                        <p:tgtEl>
                                          <p:spTgt spid="163"/>
                                        </p:tgtEl>
                                      </p:cBhvr>
                                    </p:animEffect>
                                  </p:childTnLst>
                                </p:cTn>
                              </p:par>
                            </p:childTnLst>
                          </p:cTn>
                        </p:par>
                        <p:par>
                          <p:cTn id="8" fill="hold">
                            <p:stCondLst>
                              <p:cond delay="1000"/>
                            </p:stCondLst>
                            <p:childTnLst>
                              <p:par>
                                <p:cTn id="9" presetID="10" presetClass="entr" fill="hold" grpId="2" nodeType="afterEffect">
                                  <p:stCondLst>
                                    <p:cond delay="2000"/>
                                  </p:stCondLst>
                                  <p:iterate>
                                    <p:tmAbs val="0"/>
                                  </p:iterate>
                                  <p:childTnLst>
                                    <p:set>
                                      <p:cBhvr>
                                        <p:cTn id="10" fill="hold"/>
                                        <p:tgtEl>
                                          <p:spTgt spid="164"/>
                                        </p:tgtEl>
                                        <p:attrNameLst>
                                          <p:attrName>style.visibility</p:attrName>
                                        </p:attrNameLst>
                                      </p:cBhvr>
                                      <p:to>
                                        <p:strVal val="visible"/>
                                      </p:to>
                                    </p:set>
                                    <p:animEffect transition="in" filter="fade">
                                      <p:cBhvr>
                                        <p:cTn id="11" dur="4000"/>
                                        <p:tgtEl>
                                          <p:spTgt spid="16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3" nodeType="clickEffect">
                                  <p:stCondLst>
                                    <p:cond delay="0"/>
                                  </p:stCondLst>
                                  <p:iterate>
                                    <p:tmAbs val="0"/>
                                  </p:iterate>
                                  <p:childTnLst>
                                    <p:set>
                                      <p:cBhvr>
                                        <p:cTn id="15" fill="hold"/>
                                        <p:tgtEl>
                                          <p:spTgt spid="154"/>
                                        </p:tgtEl>
                                        <p:attrNameLst>
                                          <p:attrName>style.visibility</p:attrName>
                                        </p:attrNameLst>
                                      </p:cBhvr>
                                      <p:to>
                                        <p:strVal val="visible"/>
                                      </p:to>
                                    </p:set>
                                    <p:animEffect transition="in" filter="box(out)">
                                      <p:cBhvr>
                                        <p:cTn id="16" dur="1000"/>
                                        <p:tgtEl>
                                          <p:spTgt spid="154"/>
                                        </p:tgtEl>
                                      </p:cBhvr>
                                    </p:animEffect>
                                  </p:childTnLst>
                                </p:cTn>
                              </p:par>
                            </p:childTnLst>
                          </p:cTn>
                        </p:par>
                        <p:par>
                          <p:cTn id="17" fill="hold">
                            <p:stCondLst>
                              <p:cond delay="1000"/>
                            </p:stCondLst>
                            <p:childTnLst>
                              <p:par>
                                <p:cTn id="18" presetID="22" presetClass="entr" presetSubtype="4" fill="hold" grpId="4" nodeType="afterEffect">
                                  <p:stCondLst>
                                    <p:cond delay="2000"/>
                                  </p:stCondLst>
                                  <p:iterate>
                                    <p:tmAbs val="0"/>
                                  </p:iterate>
                                  <p:childTnLst>
                                    <p:set>
                                      <p:cBhvr>
                                        <p:cTn id="19" fill="hold"/>
                                        <p:tgtEl>
                                          <p:spTgt spid="165"/>
                                        </p:tgtEl>
                                        <p:attrNameLst>
                                          <p:attrName>style.visibility</p:attrName>
                                        </p:attrNameLst>
                                      </p:cBhvr>
                                      <p:to>
                                        <p:strVal val="visible"/>
                                      </p:to>
                                    </p:set>
                                    <p:animEffect transition="in" filter="wipe(down)">
                                      <p:cBhvr>
                                        <p:cTn id="20" dur="2500"/>
                                        <p:tgtEl>
                                          <p:spTgt spid="165"/>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5" nodeType="clickEffect">
                                  <p:stCondLst>
                                    <p:cond delay="0"/>
                                  </p:stCondLst>
                                  <p:iterate>
                                    <p:tmAbs val="0"/>
                                  </p:iterate>
                                  <p:childTnLst>
                                    <p:set>
                                      <p:cBhvr>
                                        <p:cTn id="24" fill="hold"/>
                                        <p:tgtEl>
                                          <p:spTgt spid="155"/>
                                        </p:tgtEl>
                                        <p:attrNameLst>
                                          <p:attrName>style.visibility</p:attrName>
                                        </p:attrNameLst>
                                      </p:cBhvr>
                                      <p:to>
                                        <p:strVal val="visible"/>
                                      </p:to>
                                    </p:set>
                                    <p:animEffect transition="in" filter="box(out)">
                                      <p:cBhvr>
                                        <p:cTn id="25" dur="1000"/>
                                        <p:tgtEl>
                                          <p:spTgt spid="155"/>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6" nodeType="clickEffect">
                                  <p:stCondLst>
                                    <p:cond delay="0"/>
                                  </p:stCondLst>
                                  <p:iterate>
                                    <p:tmAbs val="0"/>
                                  </p:iterate>
                                  <p:childTnLst>
                                    <p:set>
                                      <p:cBhvr>
                                        <p:cTn id="29" fill="hold"/>
                                        <p:tgtEl>
                                          <p:spTgt spid="156"/>
                                        </p:tgtEl>
                                        <p:attrNameLst>
                                          <p:attrName>style.visibility</p:attrName>
                                        </p:attrNameLst>
                                      </p:cBhvr>
                                      <p:to>
                                        <p:strVal val="visible"/>
                                      </p:to>
                                    </p:set>
                                    <p:animEffect transition="in" filter="box(out)">
                                      <p:cBhvr>
                                        <p:cTn id="30" dur="1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3" animBg="1" advAuto="0"/>
      <p:bldP spid="155" grpId="5" animBg="1" advAuto="0"/>
      <p:bldP spid="156" grpId="6" animBg="1" advAuto="0"/>
      <p:bldP spid="163" grpId="1" animBg="1" advAuto="0"/>
      <p:bldP spid="164" grpId="2" animBg="1" advAuto="0"/>
      <p:bldP spid="165" grpId="4"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 name="Group"/>
          <p:cNvGrpSpPr/>
          <p:nvPr/>
        </p:nvGrpSpPr>
        <p:grpSpPr>
          <a:xfrm>
            <a:off x="1500293" y="40809"/>
            <a:ext cx="3404686" cy="2167299"/>
            <a:chOff x="0" y="0"/>
            <a:chExt cx="3404684" cy="2167297"/>
          </a:xfrm>
        </p:grpSpPr>
        <p:sp>
          <p:nvSpPr>
            <p:cNvPr id="167" name="Shape"/>
            <p:cNvSpPr/>
            <p:nvPr/>
          </p:nvSpPr>
          <p:spPr>
            <a:xfrm>
              <a:off x="0" y="233831"/>
              <a:ext cx="3404685" cy="19334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4400"/>
                  </a:lnTo>
                  <a:lnTo>
                    <a:pt x="13500" y="14400"/>
                  </a:lnTo>
                  <a:lnTo>
                    <a:pt x="13500" y="18000"/>
                  </a:lnTo>
                  <a:lnTo>
                    <a:pt x="16200" y="18000"/>
                  </a:lnTo>
                  <a:lnTo>
                    <a:pt x="10800" y="21600"/>
                  </a:lnTo>
                  <a:lnTo>
                    <a:pt x="5400" y="18000"/>
                  </a:lnTo>
                  <a:lnTo>
                    <a:pt x="8100" y="18000"/>
                  </a:lnTo>
                  <a:lnTo>
                    <a:pt x="8100" y="14400"/>
                  </a:lnTo>
                  <a:lnTo>
                    <a:pt x="0" y="14400"/>
                  </a:lnTo>
                  <a:close/>
                </a:path>
              </a:pathLst>
            </a:custGeom>
            <a:solidFill>
              <a:srgbClr val="FF0000"/>
            </a:solidFill>
            <a:ln w="12700" cap="flat">
              <a:solidFill>
                <a:srgbClr val="000000"/>
              </a:solidFill>
              <a:prstDash val="solid"/>
              <a:round/>
            </a:ln>
            <a:effectLst/>
          </p:spPr>
          <p:txBody>
            <a:bodyPr wrap="square" lIns="65023" tIns="65023" rIns="65023" bIns="65023" numCol="1" anchor="ctr">
              <a:noAutofit/>
            </a:bodyPr>
            <a:lstStyle/>
            <a:p>
              <a:pPr defTabSz="650240">
                <a:defRPr sz="8400" b="0">
                  <a:latin typeface="Wide Latin"/>
                  <a:ea typeface="Wide Latin"/>
                  <a:cs typeface="Wide Latin"/>
                  <a:sym typeface="Wide Latin"/>
                </a:defRPr>
              </a:pPr>
              <a:endParaRPr/>
            </a:p>
          </p:txBody>
        </p:sp>
        <p:sp>
          <p:nvSpPr>
            <p:cNvPr id="168" name="Men"/>
            <p:cNvSpPr txBox="1"/>
            <p:nvPr/>
          </p:nvSpPr>
          <p:spPr>
            <a:xfrm>
              <a:off x="415973" y="-1"/>
              <a:ext cx="2572740" cy="16286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65023" tIns="65023" rIns="65023" bIns="65023" numCol="1" anchor="ctr">
              <a:spAutoFit/>
            </a:bodyPr>
            <a:lstStyle>
              <a:lvl1pPr defTabSz="650240">
                <a:defRPr sz="8400" b="0">
                  <a:latin typeface="Arial Black"/>
                  <a:ea typeface="Arial Black"/>
                  <a:cs typeface="Arial Black"/>
                  <a:sym typeface="Arial Black"/>
                </a:defRPr>
              </a:lvl1pPr>
            </a:lstStyle>
            <a:p>
              <a:r>
                <a:t>Men</a:t>
              </a:r>
            </a:p>
          </p:txBody>
        </p:sp>
      </p:grpSp>
      <p:grpSp>
        <p:nvGrpSpPr>
          <p:cNvPr id="172" name="Group"/>
          <p:cNvGrpSpPr/>
          <p:nvPr/>
        </p:nvGrpSpPr>
        <p:grpSpPr>
          <a:xfrm>
            <a:off x="6897792" y="48429"/>
            <a:ext cx="2902391" cy="2167298"/>
            <a:chOff x="0" y="0"/>
            <a:chExt cx="2902389" cy="2167297"/>
          </a:xfrm>
        </p:grpSpPr>
        <p:sp>
          <p:nvSpPr>
            <p:cNvPr id="170" name="Shape"/>
            <p:cNvSpPr/>
            <p:nvPr/>
          </p:nvSpPr>
          <p:spPr>
            <a:xfrm>
              <a:off x="0" y="233831"/>
              <a:ext cx="2902390" cy="19334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4400"/>
                  </a:lnTo>
                  <a:lnTo>
                    <a:pt x="13500" y="14400"/>
                  </a:lnTo>
                  <a:lnTo>
                    <a:pt x="13500" y="18000"/>
                  </a:lnTo>
                  <a:lnTo>
                    <a:pt x="16200" y="18000"/>
                  </a:lnTo>
                  <a:lnTo>
                    <a:pt x="10800" y="21600"/>
                  </a:lnTo>
                  <a:lnTo>
                    <a:pt x="5400" y="18000"/>
                  </a:lnTo>
                  <a:lnTo>
                    <a:pt x="8100" y="18000"/>
                  </a:lnTo>
                  <a:lnTo>
                    <a:pt x="8100" y="14400"/>
                  </a:lnTo>
                  <a:lnTo>
                    <a:pt x="0" y="14400"/>
                  </a:lnTo>
                  <a:close/>
                </a:path>
              </a:pathLst>
            </a:custGeom>
            <a:solidFill>
              <a:srgbClr val="008000"/>
            </a:solidFill>
            <a:ln w="12700" cap="flat">
              <a:solidFill>
                <a:srgbClr val="000000"/>
              </a:solidFill>
              <a:prstDash val="solid"/>
              <a:round/>
            </a:ln>
            <a:effectLst/>
          </p:spPr>
          <p:txBody>
            <a:bodyPr wrap="square" lIns="65023" tIns="65023" rIns="65023" bIns="65023" numCol="1" anchor="ctr">
              <a:noAutofit/>
            </a:bodyPr>
            <a:lstStyle/>
            <a:p>
              <a:pPr defTabSz="650240">
                <a:defRPr sz="8400" b="0">
                  <a:latin typeface="Wide Latin"/>
                  <a:ea typeface="Wide Latin"/>
                  <a:cs typeface="Wide Latin"/>
                  <a:sym typeface="Wide Latin"/>
                </a:defRPr>
              </a:pPr>
              <a:endParaRPr/>
            </a:p>
          </p:txBody>
        </p:sp>
        <p:sp>
          <p:nvSpPr>
            <p:cNvPr id="171" name="God"/>
            <p:cNvSpPr txBox="1"/>
            <p:nvPr/>
          </p:nvSpPr>
          <p:spPr>
            <a:xfrm>
              <a:off x="223947" y="-1"/>
              <a:ext cx="2454496" cy="16286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65023" tIns="65023" rIns="65023" bIns="65023" numCol="1" anchor="ctr">
              <a:spAutoFit/>
            </a:bodyPr>
            <a:lstStyle>
              <a:lvl1pPr defTabSz="650240">
                <a:defRPr sz="8400" b="0">
                  <a:latin typeface="Arial Black"/>
                  <a:ea typeface="Arial Black"/>
                  <a:cs typeface="Arial Black"/>
                  <a:sym typeface="Arial Black"/>
                </a:defRPr>
              </a:lvl1pPr>
            </a:lstStyle>
            <a:p>
              <a:r>
                <a:t>God</a:t>
              </a:r>
            </a:p>
          </p:txBody>
        </p:sp>
      </p:grpSp>
      <p:sp>
        <p:nvSpPr>
          <p:cNvPr id="173" name="Tradition…"/>
          <p:cNvSpPr txBox="1"/>
          <p:nvPr/>
        </p:nvSpPr>
        <p:spPr>
          <a:xfrm>
            <a:off x="2736104" y="1617979"/>
            <a:ext cx="6284323" cy="1666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defTabSz="1014374">
              <a:defRPr sz="5460" b="0">
                <a:ln w="9525" cap="flat">
                  <a:solidFill>
                    <a:srgbClr val="000000"/>
                  </a:solidFill>
                  <a:prstDash val="solid"/>
                  <a:round/>
                </a:ln>
                <a:latin typeface="Arial Black"/>
                <a:ea typeface="Arial Black"/>
                <a:cs typeface="Arial Black"/>
                <a:sym typeface="Arial Black"/>
              </a:defRPr>
            </a:pPr>
            <a:r>
              <a:t>Tradition</a:t>
            </a:r>
          </a:p>
          <a:p>
            <a:pPr defTabSz="1014374">
              <a:defRPr sz="3743" b="0">
                <a:ln w="9525" cap="flat">
                  <a:solidFill>
                    <a:srgbClr val="000000"/>
                  </a:solidFill>
                  <a:prstDash val="solid"/>
                  <a:round/>
                </a:ln>
                <a:latin typeface="Arial Black"/>
                <a:ea typeface="Arial Black"/>
                <a:cs typeface="Arial Black"/>
                <a:sym typeface="Arial Black"/>
              </a:defRPr>
            </a:pPr>
            <a:r>
              <a:t>df= “a handing down”</a:t>
            </a:r>
          </a:p>
        </p:txBody>
      </p:sp>
      <p:sp>
        <p:nvSpPr>
          <p:cNvPr id="174" name="“The baptism of John was from what source, from heaven or from men?  ‘And they began reasoning among themselves, saying, &quot;If we say, 'From heaven,' He will say to us, 'Then why did you not believe him?” Matt. 21:25"/>
          <p:cNvSpPr txBox="1"/>
          <p:nvPr/>
        </p:nvSpPr>
        <p:spPr>
          <a:xfrm>
            <a:off x="1517226" y="3458633"/>
            <a:ext cx="8722079" cy="2407764"/>
          </a:xfrm>
          <a:prstGeom prst="rect">
            <a:avLst/>
          </a:prstGeom>
          <a:ln w="38100">
            <a:solidFill>
              <a:srgbClr val="000000"/>
            </a:solidFill>
          </a:ln>
          <a:extLst>
            <a:ext uri="{C572A759-6A51-4108-AA02-DFA0A04FC94B}">
              <ma14:wrappingTextBoxFlag xmlns:ma14="http://schemas.microsoft.com/office/mac/drawingml/2011/main" val="1"/>
            </a:ext>
          </a:extLst>
        </p:spPr>
        <p:txBody>
          <a:bodyPr lIns="65023" tIns="65023" rIns="65023" bIns="65023">
            <a:spAutoFit/>
          </a:bodyPr>
          <a:lstStyle/>
          <a:p>
            <a:pPr defTabSz="650240">
              <a:spcBef>
                <a:spcPts val="2700"/>
              </a:spcBef>
              <a:defRPr b="0">
                <a:latin typeface="Britannic Bold"/>
                <a:ea typeface="Britannic Bold"/>
                <a:cs typeface="Britannic Bold"/>
                <a:sym typeface="Britannic Bold"/>
              </a:defRPr>
            </a:pPr>
            <a:r>
              <a:t>“The baptism of John was from what source, from </a:t>
            </a:r>
            <a:r>
              <a:rPr sz="4400">
                <a:solidFill>
                  <a:srgbClr val="0000FF"/>
                </a:solidFill>
                <a:latin typeface="Capitals"/>
                <a:ea typeface="Capitals"/>
                <a:cs typeface="Capitals"/>
                <a:sym typeface="Capitals"/>
              </a:rPr>
              <a:t>heaven or from men?</a:t>
            </a:r>
            <a:r>
              <a:rPr sz="4400"/>
              <a:t> </a:t>
            </a:r>
            <a:r>
              <a:t> ‘And they began reasoning among themselves, saying, "If we say, 'From heaven,' He will say to us, 'Then why did you not believe him?” Matt. 21:25 </a:t>
            </a:r>
          </a:p>
        </p:txBody>
      </p:sp>
      <p:sp>
        <p:nvSpPr>
          <p:cNvPr id="175" name="Doctrines Of… God or Men?"/>
          <p:cNvSpPr txBox="1"/>
          <p:nvPr/>
        </p:nvSpPr>
        <p:spPr>
          <a:xfrm>
            <a:off x="2201056" y="6186859"/>
            <a:ext cx="8030048" cy="787401"/>
          </a:xfrm>
          <a:prstGeom prst="rect">
            <a:avLst/>
          </a:prstGeom>
          <a:solidFill>
            <a:srgbClr val="FFFA28"/>
          </a:solidFill>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b="0">
                <a:latin typeface="Arial Black"/>
                <a:ea typeface="Arial Black"/>
                <a:cs typeface="Arial Black"/>
                <a:sym typeface="Arial Black"/>
              </a:defRPr>
            </a:lvl1pPr>
          </a:lstStyle>
          <a:p>
            <a:r>
              <a:t>Doctrines Of… God or Men?</a:t>
            </a:r>
          </a:p>
        </p:txBody>
      </p:sp>
      <p:sp>
        <p:nvSpPr>
          <p:cNvPr id="176" name="Matt. 15:9; Mk. 7:7 Of Men……"/>
          <p:cNvSpPr txBox="1"/>
          <p:nvPr/>
        </p:nvSpPr>
        <p:spPr>
          <a:xfrm>
            <a:off x="1451051" y="7135972"/>
            <a:ext cx="4762894" cy="1972360"/>
          </a:xfrm>
          <a:prstGeom prst="rect">
            <a:avLst/>
          </a:prstGeom>
          <a:ln w="38100">
            <a:solidFill>
              <a:srgbClr val="C00313"/>
            </a:solidFill>
          </a:ln>
          <a:extLst>
            <a:ext uri="{C572A759-6A51-4108-AA02-DFA0A04FC94B}">
              <ma14:wrappingTextBoxFlag xmlns:ma14="http://schemas.microsoft.com/office/mac/drawingml/2011/main" val="1"/>
            </a:ext>
          </a:extLst>
        </p:spPr>
        <p:txBody>
          <a:bodyPr lIns="50800" tIns="50800" rIns="50800" bIns="50800">
            <a:spAutoFit/>
          </a:bodyPr>
          <a:lstStyle/>
          <a:p>
            <a:pPr algn="l"/>
            <a:r>
              <a:t>Matt. 15:9; Mk. 7:7 Of Men…</a:t>
            </a:r>
          </a:p>
          <a:p>
            <a:pPr algn="l"/>
            <a:r>
              <a:t>Eph. 4:14 Every Wind Of D.</a:t>
            </a:r>
          </a:p>
          <a:p>
            <a:pPr algn="l"/>
            <a:r>
              <a:t>1 Tim. 1:3-5 Strange Doctrines</a:t>
            </a:r>
          </a:p>
          <a:p>
            <a:pPr algn="l"/>
            <a:r>
              <a:t>1 Tim. 6:3 Different Doctrine</a:t>
            </a:r>
          </a:p>
          <a:p>
            <a:pPr algn="l"/>
            <a:r>
              <a:t>2 Tim. 4:3 Not Endure Sound D.</a:t>
            </a:r>
          </a:p>
        </p:txBody>
      </p:sp>
      <p:sp>
        <p:nvSpPr>
          <p:cNvPr id="177" name="1 Tim. 4:6 Sound Doctrine…"/>
          <p:cNvSpPr txBox="1"/>
          <p:nvPr/>
        </p:nvSpPr>
        <p:spPr>
          <a:xfrm>
            <a:off x="6302451" y="7135972"/>
            <a:ext cx="4862857" cy="1972360"/>
          </a:xfrm>
          <a:prstGeom prst="rect">
            <a:avLst/>
          </a:prstGeom>
          <a:ln w="38100">
            <a:solidFill>
              <a:srgbClr val="C00313"/>
            </a:solidFill>
          </a:ln>
          <a:extLst>
            <a:ext uri="{C572A759-6A51-4108-AA02-DFA0A04FC94B}">
              <ma14:wrappingTextBoxFlag xmlns:ma14="http://schemas.microsoft.com/office/mac/drawingml/2011/main" val="1"/>
            </a:ext>
          </a:extLst>
        </p:spPr>
        <p:txBody>
          <a:bodyPr lIns="50800" tIns="50800" rIns="50800" bIns="50800">
            <a:spAutoFit/>
          </a:bodyPr>
          <a:lstStyle/>
          <a:p>
            <a:pPr algn="l"/>
            <a:r>
              <a:t>1 Tim. 4:6 Sound Doctrine</a:t>
            </a:r>
          </a:p>
          <a:p>
            <a:pPr algn="l"/>
            <a:r>
              <a:t>Tit. 1:9 Holding Fast the Faithful Word - Exhort Sound Doctrine.</a:t>
            </a:r>
          </a:p>
          <a:p>
            <a:pPr algn="l"/>
            <a:r>
              <a:t>Tit. 2:1, 7 Speak Fitting For S. D.</a:t>
            </a:r>
          </a:p>
          <a:p>
            <a:pPr algn="l"/>
            <a:r>
              <a:t>Tit. 2:10 Adorn Doctrine of God.</a:t>
            </a:r>
          </a:p>
        </p:txBody>
      </p:sp>
    </p:spTree>
  </p:cSld>
  <p:clrMapOvr>
    <a:masterClrMapping/>
  </p:clrMapOvr>
  <mc:AlternateContent xmlns:mc="http://schemas.openxmlformats.org/markup-compatibility/2006" xmlns:p14="http://schemas.microsoft.com/office/powerpoint/2010/main">
    <mc:Choice Requires="p14">
      <p:transition spd="slow" p14:dur="3000">
        <p14:ripple/>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radition of elders…"/>
          <p:cNvSpPr txBox="1"/>
          <p:nvPr/>
        </p:nvSpPr>
        <p:spPr>
          <a:xfrm>
            <a:off x="2716106" y="2726689"/>
            <a:ext cx="3365656" cy="4082628"/>
          </a:xfrm>
          <a:prstGeom prst="rect">
            <a:avLst/>
          </a:prstGeom>
          <a:ln w="50800">
            <a:solidFill>
              <a:srgbClr val="000000"/>
            </a:solidFill>
          </a:ln>
          <a:extLst>
            <a:ext uri="{C572A759-6A51-4108-AA02-DFA0A04FC94B}">
              <ma14:wrappingTextBoxFlag xmlns:ma14="http://schemas.microsoft.com/office/mac/drawingml/2011/main" val="1"/>
            </a:ext>
          </a:extLst>
        </p:spPr>
        <p:txBody>
          <a:bodyPr lIns="65023" tIns="65023" rIns="65023" bIns="65023">
            <a:spAutoFit/>
          </a:bodyPr>
          <a:lstStyle/>
          <a:p>
            <a:pPr defTabSz="650240">
              <a:spcBef>
                <a:spcPts val="2700"/>
              </a:spcBef>
              <a:defRPr b="0">
                <a:latin typeface="Arial Black"/>
                <a:ea typeface="Arial Black"/>
                <a:cs typeface="Arial Black"/>
                <a:sym typeface="Arial Black"/>
              </a:defRPr>
            </a:pPr>
            <a:r>
              <a:t>Tradition of elders</a:t>
            </a:r>
          </a:p>
          <a:p>
            <a:pPr defTabSz="650240">
              <a:spcBef>
                <a:spcPts val="2700"/>
              </a:spcBef>
              <a:defRPr b="0">
                <a:latin typeface="Arial Black"/>
                <a:ea typeface="Arial Black"/>
                <a:cs typeface="Arial Black"/>
                <a:sym typeface="Arial Black"/>
              </a:defRPr>
            </a:pPr>
            <a:r>
              <a:t>Mt. 15:2; Mk. 7:13</a:t>
            </a:r>
          </a:p>
          <a:p>
            <a:pPr defTabSz="650240">
              <a:spcBef>
                <a:spcPts val="2700"/>
              </a:spcBef>
              <a:defRPr b="0">
                <a:latin typeface="Arial Black"/>
                <a:ea typeface="Arial Black"/>
                <a:cs typeface="Arial Black"/>
                <a:sym typeface="Arial Black"/>
              </a:defRPr>
            </a:pPr>
            <a:r>
              <a:t>Ancestral Tradition</a:t>
            </a:r>
          </a:p>
          <a:p>
            <a:pPr defTabSz="650240">
              <a:spcBef>
                <a:spcPts val="2700"/>
              </a:spcBef>
              <a:defRPr b="0">
                <a:latin typeface="Arial Black"/>
                <a:ea typeface="Arial Black"/>
                <a:cs typeface="Arial Black"/>
                <a:sym typeface="Arial Black"/>
              </a:defRPr>
            </a:pPr>
            <a:r>
              <a:t>Tradition Of Men</a:t>
            </a:r>
          </a:p>
          <a:p>
            <a:pPr defTabSz="650240">
              <a:spcBef>
                <a:spcPts val="2700"/>
              </a:spcBef>
              <a:defRPr b="0">
                <a:latin typeface="Arial Black"/>
                <a:ea typeface="Arial Black"/>
                <a:cs typeface="Arial Black"/>
                <a:sym typeface="Arial Black"/>
              </a:defRPr>
            </a:pPr>
            <a:r>
              <a:t>Gal. 1:14; Col. 2:8</a:t>
            </a:r>
          </a:p>
        </p:txBody>
      </p:sp>
      <p:sp>
        <p:nvSpPr>
          <p:cNvPr id="180" name="Tradition of God…"/>
          <p:cNvSpPr txBox="1"/>
          <p:nvPr/>
        </p:nvSpPr>
        <p:spPr>
          <a:xfrm>
            <a:off x="6266179" y="2707639"/>
            <a:ext cx="3365657" cy="4095328"/>
          </a:xfrm>
          <a:prstGeom prst="rect">
            <a:avLst/>
          </a:prstGeom>
          <a:ln w="50800">
            <a:solidFill>
              <a:srgbClr val="000000"/>
            </a:solidFill>
          </a:ln>
          <a:extLst>
            <a:ext uri="{C572A759-6A51-4108-AA02-DFA0A04FC94B}">
              <ma14:wrappingTextBoxFlag xmlns:ma14="http://schemas.microsoft.com/office/mac/drawingml/2011/main" val="1"/>
            </a:ext>
          </a:extLst>
        </p:spPr>
        <p:txBody>
          <a:bodyPr lIns="65023" tIns="65023" rIns="65023" bIns="65023">
            <a:spAutoFit/>
          </a:bodyPr>
          <a:lstStyle/>
          <a:p>
            <a:pPr defTabSz="650240">
              <a:spcBef>
                <a:spcPts val="2700"/>
              </a:spcBef>
              <a:defRPr b="0">
                <a:latin typeface="Arial Black"/>
                <a:ea typeface="Arial Black"/>
                <a:cs typeface="Arial Black"/>
                <a:sym typeface="Arial Black"/>
              </a:defRPr>
            </a:pPr>
            <a:r>
              <a:t>Tradition of God</a:t>
            </a:r>
          </a:p>
          <a:p>
            <a:pPr defTabSz="650240">
              <a:spcBef>
                <a:spcPts val="2700"/>
              </a:spcBef>
              <a:defRPr b="0">
                <a:latin typeface="Arial Black"/>
                <a:ea typeface="Arial Black"/>
                <a:cs typeface="Arial Black"/>
                <a:sym typeface="Arial Black"/>
              </a:defRPr>
            </a:pPr>
            <a:r>
              <a:t>By mouth</a:t>
            </a:r>
          </a:p>
          <a:p>
            <a:pPr defTabSz="650240">
              <a:spcBef>
                <a:spcPts val="100"/>
              </a:spcBef>
              <a:defRPr b="0">
                <a:latin typeface="Arial Black"/>
                <a:ea typeface="Arial Black"/>
                <a:cs typeface="Arial Black"/>
                <a:sym typeface="Arial Black"/>
              </a:defRPr>
            </a:pPr>
            <a:r>
              <a:t>or letter</a:t>
            </a:r>
          </a:p>
          <a:p>
            <a:pPr defTabSz="650240">
              <a:spcBef>
                <a:spcPts val="2700"/>
              </a:spcBef>
              <a:defRPr b="0">
                <a:latin typeface="Arial Black"/>
                <a:ea typeface="Arial Black"/>
                <a:cs typeface="Arial Black"/>
                <a:sym typeface="Arial Black"/>
              </a:defRPr>
            </a:pPr>
            <a:r>
              <a:t>2 Thess. 2:15</a:t>
            </a:r>
          </a:p>
          <a:p>
            <a:pPr defTabSz="650240">
              <a:spcBef>
                <a:spcPts val="2700"/>
              </a:spcBef>
              <a:defRPr b="0">
                <a:latin typeface="Arial Black"/>
                <a:ea typeface="Arial Black"/>
                <a:cs typeface="Arial Black"/>
                <a:sym typeface="Arial Black"/>
              </a:defRPr>
            </a:pPr>
            <a:r>
              <a:t>2 Thess. 3:6</a:t>
            </a:r>
          </a:p>
          <a:p>
            <a:pPr defTabSz="650240">
              <a:spcBef>
                <a:spcPts val="2700"/>
              </a:spcBef>
              <a:defRPr b="0">
                <a:latin typeface="Arial Black"/>
                <a:ea typeface="Arial Black"/>
                <a:cs typeface="Arial Black"/>
                <a:sym typeface="Arial Black"/>
              </a:defRPr>
            </a:pPr>
            <a:r>
              <a:t>I Cor. 11:2</a:t>
            </a:r>
          </a:p>
        </p:txBody>
      </p:sp>
      <p:grpSp>
        <p:nvGrpSpPr>
          <p:cNvPr id="183" name="Group"/>
          <p:cNvGrpSpPr/>
          <p:nvPr/>
        </p:nvGrpSpPr>
        <p:grpSpPr>
          <a:xfrm>
            <a:off x="3149600" y="678208"/>
            <a:ext cx="2280884" cy="1856148"/>
            <a:chOff x="0" y="0"/>
            <a:chExt cx="2280883" cy="1856147"/>
          </a:xfrm>
        </p:grpSpPr>
        <p:sp>
          <p:nvSpPr>
            <p:cNvPr id="181" name="Shape"/>
            <p:cNvSpPr/>
            <p:nvPr/>
          </p:nvSpPr>
          <p:spPr>
            <a:xfrm>
              <a:off x="0" y="13800"/>
              <a:ext cx="2280884" cy="184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4400"/>
                  </a:lnTo>
                  <a:lnTo>
                    <a:pt x="13500" y="14400"/>
                  </a:lnTo>
                  <a:lnTo>
                    <a:pt x="13500" y="18000"/>
                  </a:lnTo>
                  <a:lnTo>
                    <a:pt x="16200" y="18000"/>
                  </a:lnTo>
                  <a:lnTo>
                    <a:pt x="10800" y="21600"/>
                  </a:lnTo>
                  <a:lnTo>
                    <a:pt x="5400" y="18000"/>
                  </a:lnTo>
                  <a:lnTo>
                    <a:pt x="8100" y="18000"/>
                  </a:lnTo>
                  <a:lnTo>
                    <a:pt x="8100" y="14400"/>
                  </a:lnTo>
                  <a:lnTo>
                    <a:pt x="0" y="14400"/>
                  </a:lnTo>
                  <a:close/>
                </a:path>
              </a:pathLst>
            </a:custGeom>
            <a:solidFill>
              <a:srgbClr val="FF0000"/>
            </a:solidFill>
            <a:ln w="12700" cap="flat">
              <a:solidFill>
                <a:srgbClr val="000000"/>
              </a:solidFill>
              <a:prstDash val="solid"/>
              <a:round/>
            </a:ln>
            <a:effectLst/>
          </p:spPr>
          <p:txBody>
            <a:bodyPr wrap="square" lIns="65023" tIns="65023" rIns="65023" bIns="65023" numCol="1" anchor="ctr">
              <a:noAutofit/>
            </a:bodyPr>
            <a:lstStyle/>
            <a:p>
              <a:pPr defTabSz="650240">
                <a:defRPr sz="5600" b="0">
                  <a:latin typeface="Arial Black"/>
                  <a:ea typeface="Arial Black"/>
                  <a:cs typeface="Arial Black"/>
                  <a:sym typeface="Arial Black"/>
                </a:defRPr>
              </a:pPr>
              <a:endParaRPr/>
            </a:p>
          </p:txBody>
        </p:sp>
        <p:sp>
          <p:nvSpPr>
            <p:cNvPr id="182" name="Men"/>
            <p:cNvSpPr txBox="1"/>
            <p:nvPr/>
          </p:nvSpPr>
          <p:spPr>
            <a:xfrm>
              <a:off x="259070" y="0"/>
              <a:ext cx="1762743" cy="11333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65023" tIns="65023" rIns="65023" bIns="65023" numCol="1" anchor="ctr">
              <a:spAutoFit/>
            </a:bodyPr>
            <a:lstStyle>
              <a:lvl1pPr defTabSz="650240">
                <a:defRPr sz="5600" b="0">
                  <a:latin typeface="Arial Black"/>
                  <a:ea typeface="Arial Black"/>
                  <a:cs typeface="Arial Black"/>
                  <a:sym typeface="Arial Black"/>
                </a:defRPr>
              </a:lvl1pPr>
            </a:lstStyle>
            <a:p>
              <a:r>
                <a:t>Men</a:t>
              </a:r>
            </a:p>
          </p:txBody>
        </p:sp>
      </p:grpSp>
      <p:grpSp>
        <p:nvGrpSpPr>
          <p:cNvPr id="186" name="Group"/>
          <p:cNvGrpSpPr/>
          <p:nvPr/>
        </p:nvGrpSpPr>
        <p:grpSpPr>
          <a:xfrm>
            <a:off x="6750473" y="678208"/>
            <a:ext cx="2143761" cy="1856148"/>
            <a:chOff x="0" y="0"/>
            <a:chExt cx="2143759" cy="1856147"/>
          </a:xfrm>
        </p:grpSpPr>
        <p:sp>
          <p:nvSpPr>
            <p:cNvPr id="184" name="Shape"/>
            <p:cNvSpPr/>
            <p:nvPr/>
          </p:nvSpPr>
          <p:spPr>
            <a:xfrm>
              <a:off x="0" y="13800"/>
              <a:ext cx="2143760" cy="184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4400"/>
                  </a:lnTo>
                  <a:lnTo>
                    <a:pt x="13500" y="14400"/>
                  </a:lnTo>
                  <a:lnTo>
                    <a:pt x="13500" y="18000"/>
                  </a:lnTo>
                  <a:lnTo>
                    <a:pt x="16200" y="18000"/>
                  </a:lnTo>
                  <a:lnTo>
                    <a:pt x="10800" y="21600"/>
                  </a:lnTo>
                  <a:lnTo>
                    <a:pt x="5400" y="18000"/>
                  </a:lnTo>
                  <a:lnTo>
                    <a:pt x="8100" y="18000"/>
                  </a:lnTo>
                  <a:lnTo>
                    <a:pt x="8100" y="14400"/>
                  </a:lnTo>
                  <a:lnTo>
                    <a:pt x="0" y="14400"/>
                  </a:lnTo>
                  <a:close/>
                </a:path>
              </a:pathLst>
            </a:custGeom>
            <a:solidFill>
              <a:srgbClr val="008000"/>
            </a:solidFill>
            <a:ln w="12700" cap="flat">
              <a:solidFill>
                <a:srgbClr val="000000"/>
              </a:solidFill>
              <a:prstDash val="solid"/>
              <a:round/>
            </a:ln>
            <a:effectLst/>
          </p:spPr>
          <p:txBody>
            <a:bodyPr wrap="square" lIns="65023" tIns="65023" rIns="65023" bIns="65023" numCol="1" anchor="ctr">
              <a:noAutofit/>
            </a:bodyPr>
            <a:lstStyle/>
            <a:p>
              <a:pPr defTabSz="650240">
                <a:defRPr sz="5600" b="0">
                  <a:latin typeface="Arial Black"/>
                  <a:ea typeface="Arial Black"/>
                  <a:cs typeface="Arial Black"/>
                  <a:sym typeface="Arial Black"/>
                </a:defRPr>
              </a:pPr>
              <a:endParaRPr/>
            </a:p>
          </p:txBody>
        </p:sp>
        <p:sp>
          <p:nvSpPr>
            <p:cNvPr id="185" name="God"/>
            <p:cNvSpPr txBox="1"/>
            <p:nvPr/>
          </p:nvSpPr>
          <p:spPr>
            <a:xfrm>
              <a:off x="229923" y="0"/>
              <a:ext cx="1683914" cy="11333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65023" tIns="65023" rIns="65023" bIns="65023" numCol="1" anchor="ctr">
              <a:spAutoFit/>
            </a:bodyPr>
            <a:lstStyle>
              <a:lvl1pPr defTabSz="650240">
                <a:defRPr sz="5600" b="0">
                  <a:latin typeface="Arial Black"/>
                  <a:ea typeface="Arial Black"/>
                  <a:cs typeface="Arial Black"/>
                  <a:sym typeface="Arial Black"/>
                </a:defRPr>
              </a:lvl1pPr>
            </a:lstStyle>
            <a:p>
              <a:r>
                <a:t>God</a:t>
              </a:r>
            </a:p>
          </p:txBody>
        </p:sp>
      </p:grpSp>
      <p:sp>
        <p:nvSpPr>
          <p:cNvPr id="187" name="What Is The Source?"/>
          <p:cNvSpPr txBox="1"/>
          <p:nvPr/>
        </p:nvSpPr>
        <p:spPr>
          <a:xfrm>
            <a:off x="2884593" y="6982459"/>
            <a:ext cx="6474903" cy="104761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defTabSz="1300480">
              <a:defRPr sz="4300" b="0">
                <a:ln w="19050" cap="flat">
                  <a:solidFill>
                    <a:srgbClr val="99CCFF"/>
                  </a:solidFill>
                  <a:prstDash val="solid"/>
                  <a:round/>
                </a:ln>
                <a:solidFill>
                  <a:srgbClr val="0000FF"/>
                </a:solidFill>
                <a:effectLst>
                  <a:outerShdw blurRad="63500" dist="35921" dir="2700000" rotWithShape="0">
                    <a:srgbClr val="990000">
                      <a:alpha val="74996"/>
                    </a:srgbClr>
                  </a:outerShdw>
                </a:effectLst>
                <a:latin typeface="Arial Black"/>
                <a:ea typeface="Arial Black"/>
                <a:cs typeface="Arial Black"/>
                <a:sym typeface="Arial Black"/>
              </a:defRPr>
            </a:lvl1pPr>
          </a:lstStyle>
          <a:p>
            <a:r>
              <a:t>What Is The Source?</a:t>
            </a:r>
          </a:p>
        </p:txBody>
      </p:sp>
    </p:spTree>
  </p:cSld>
  <p:clrMapOvr>
    <a:masterClrMapping/>
  </p:clrMapOvr>
  <mc:AlternateContent xmlns:mc="http://schemas.openxmlformats.org/markup-compatibility/2006" xmlns:p14="http://schemas.microsoft.com/office/powerpoint/2010/main">
    <mc:Choice Requires="p14">
      <p:transition spd="slow" p14:dur="3000">
        <p14:ripple/>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hree Directions Of Authority"/>
          <p:cNvSpPr txBox="1"/>
          <p:nvPr/>
        </p:nvSpPr>
        <p:spPr>
          <a:xfrm>
            <a:off x="2115133" y="850899"/>
            <a:ext cx="7541494" cy="787401"/>
          </a:xfrm>
          <a:prstGeom prst="rect">
            <a:avLst/>
          </a:prstGeom>
          <a:solidFill>
            <a:srgbClr val="60FFA6"/>
          </a:solidFill>
          <a:ln w="381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b="0">
                <a:latin typeface="Arial Black"/>
                <a:ea typeface="Arial Black"/>
                <a:cs typeface="Arial Black"/>
                <a:sym typeface="Arial Black"/>
              </a:defRPr>
            </a:lvl1pPr>
          </a:lstStyle>
          <a:p>
            <a:r>
              <a:t>Three Directions Of Authority</a:t>
            </a:r>
          </a:p>
        </p:txBody>
      </p:sp>
      <p:sp>
        <p:nvSpPr>
          <p:cNvPr id="190" name="Gnosticism (Go Your Own Way)…"/>
          <p:cNvSpPr txBox="1"/>
          <p:nvPr/>
        </p:nvSpPr>
        <p:spPr>
          <a:xfrm>
            <a:off x="1870856" y="1873250"/>
            <a:ext cx="8030047" cy="4860818"/>
          </a:xfrm>
          <a:prstGeom prst="rect">
            <a:avLst/>
          </a:prstGeom>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spAutoFit/>
          </a:bodyPr>
          <a:lstStyle/>
          <a:p>
            <a:pPr marL="228600" indent="-228600" algn="l">
              <a:lnSpc>
                <a:spcPct val="150000"/>
              </a:lnSpc>
              <a:spcBef>
                <a:spcPts val="1200"/>
              </a:spcBef>
              <a:spcAft>
                <a:spcPts val="1200"/>
              </a:spcAft>
              <a:buSzPct val="100000"/>
              <a:buAutoNum type="arabicPeriod"/>
              <a:defRPr sz="3200" b="0">
                <a:latin typeface="Arial Black"/>
                <a:ea typeface="Arial Black"/>
                <a:cs typeface="Arial Black"/>
                <a:sym typeface="Arial Black"/>
              </a:defRPr>
            </a:pPr>
            <a:r>
              <a:rPr dirty="0"/>
              <a:t> Gnosticism (Go Your Own Way)</a:t>
            </a:r>
          </a:p>
          <a:p>
            <a:pPr marL="228600" indent="-228600" algn="l">
              <a:lnSpc>
                <a:spcPct val="150000"/>
              </a:lnSpc>
              <a:spcBef>
                <a:spcPts val="1200"/>
              </a:spcBef>
              <a:spcAft>
                <a:spcPts val="1200"/>
              </a:spcAft>
              <a:buSzPct val="100000"/>
              <a:buAutoNum type="arabicPeriod"/>
              <a:defRPr sz="3200" b="0">
                <a:latin typeface="Arial Black"/>
                <a:ea typeface="Arial Black"/>
                <a:cs typeface="Arial Black"/>
                <a:sym typeface="Arial Black"/>
              </a:defRPr>
            </a:pPr>
            <a:r>
              <a:rPr dirty="0"/>
              <a:t> Apostolic Succession (Church)</a:t>
            </a:r>
          </a:p>
          <a:p>
            <a:pPr marL="228600" indent="-228600" algn="l">
              <a:lnSpc>
                <a:spcPct val="150000"/>
              </a:lnSpc>
              <a:spcBef>
                <a:spcPts val="1200"/>
              </a:spcBef>
              <a:spcAft>
                <a:spcPts val="1200"/>
              </a:spcAft>
              <a:buSzPct val="100000"/>
              <a:buAutoNum type="arabicPeriod"/>
              <a:defRPr sz="3200" b="0">
                <a:latin typeface="Arial Black"/>
                <a:ea typeface="Arial Black"/>
                <a:cs typeface="Arial Black"/>
                <a:sym typeface="Arial Black"/>
              </a:defRPr>
            </a:pPr>
            <a:r>
              <a:rPr dirty="0"/>
              <a:t> Apostles Doctrine (Authority) </a:t>
            </a:r>
          </a:p>
          <a:p>
            <a:pPr algn="l">
              <a:lnSpc>
                <a:spcPct val="90000"/>
              </a:lnSpc>
              <a:defRPr sz="3200" b="0">
                <a:latin typeface="Arial Black"/>
                <a:ea typeface="Arial Black"/>
                <a:cs typeface="Arial Black"/>
                <a:sym typeface="Arial Black"/>
              </a:defRPr>
            </a:pPr>
            <a:endParaRPr dirty="0"/>
          </a:p>
          <a:p>
            <a:pPr>
              <a:lnSpc>
                <a:spcPct val="90000"/>
              </a:lnSpc>
              <a:defRPr sz="3200" b="0">
                <a:latin typeface="Arial Black"/>
                <a:ea typeface="Arial Black"/>
                <a:cs typeface="Arial Black"/>
                <a:sym typeface="Arial Black"/>
              </a:defRPr>
            </a:pPr>
            <a:r>
              <a:rPr sz="2400" dirty="0"/>
              <a:t>They were continually devoting themselves to </a:t>
            </a:r>
            <a:r>
              <a:rPr sz="2400" u="sng" dirty="0">
                <a:solidFill>
                  <a:srgbClr val="AE080D"/>
                </a:solidFill>
              </a:rPr>
              <a:t>the apostles’ teaching</a:t>
            </a:r>
            <a:r>
              <a:rPr sz="2400" dirty="0"/>
              <a:t> and to fellowship, to the breaking of bread and to prayer.</a:t>
            </a:r>
          </a:p>
          <a:p>
            <a:pPr>
              <a:lnSpc>
                <a:spcPct val="90000"/>
              </a:lnSpc>
              <a:defRPr b="0">
                <a:latin typeface="Arial Black"/>
                <a:ea typeface="Arial Black"/>
                <a:cs typeface="Arial Black"/>
                <a:sym typeface="Arial Black"/>
              </a:defRPr>
            </a:pPr>
            <a:r>
              <a:rPr dirty="0"/>
              <a:t>Acts 2:42</a:t>
            </a:r>
          </a:p>
        </p:txBody>
      </p:sp>
    </p:spTree>
  </p:cSld>
  <p:clrMapOvr>
    <a:masterClrMapping/>
  </p:clrMapOvr>
  <mc:AlternateContent xmlns:mc="http://schemas.openxmlformats.org/markup-compatibility/2006" xmlns:p14="http://schemas.microsoft.com/office/powerpoint/2010/main">
    <mc:Choice Requires="p14">
      <p:transition spd="slow" p14:dur="3000">
        <p14:rippl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190">
                                            <p:bg/>
                                          </p:spTgt>
                                        </p:tgtEl>
                                        <p:attrNameLst>
                                          <p:attrName>style.visibility</p:attrName>
                                        </p:attrNameLst>
                                      </p:cBhvr>
                                      <p:to>
                                        <p:strVal val="visible"/>
                                      </p:to>
                                    </p:set>
                                    <p:animEffect transition="in" filter="box(out)">
                                      <p:cBhvr>
                                        <p:cTn id="7" dur="1000"/>
                                        <p:tgtEl>
                                          <p:spTgt spid="190">
                                            <p:bg/>
                                          </p:spTgt>
                                        </p:tgtEl>
                                      </p:cBhvr>
                                    </p:animEffect>
                                  </p:childTnLst>
                                </p:cTn>
                              </p:par>
                              <p:par>
                                <p:cTn id="8" presetID="4" presetClass="entr" presetSubtype="32" fill="hold" grpId="1" nodeType="withEffect">
                                  <p:stCondLst>
                                    <p:cond delay="0"/>
                                  </p:stCondLst>
                                  <p:iterate>
                                    <p:tmAbs val="0"/>
                                  </p:iterate>
                                  <p:childTnLst>
                                    <p:set>
                                      <p:cBhvr>
                                        <p:cTn id="9" fill="hold"/>
                                        <p:tgtEl>
                                          <p:spTgt spid="190">
                                            <p:txEl>
                                              <p:pRg st="0" end="0"/>
                                            </p:txEl>
                                          </p:spTgt>
                                        </p:tgtEl>
                                        <p:attrNameLst>
                                          <p:attrName>style.visibility</p:attrName>
                                        </p:attrNameLst>
                                      </p:cBhvr>
                                      <p:to>
                                        <p:strVal val="visible"/>
                                      </p:to>
                                    </p:set>
                                    <p:animEffect transition="in" filter="box(out)">
                                      <p:cBhvr>
                                        <p:cTn id="10" dur="1000"/>
                                        <p:tgtEl>
                                          <p:spTgt spid="19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1" nodeType="clickEffect">
                                  <p:stCondLst>
                                    <p:cond delay="0"/>
                                  </p:stCondLst>
                                  <p:iterate>
                                    <p:tmAbs val="0"/>
                                  </p:iterate>
                                  <p:childTnLst>
                                    <p:set>
                                      <p:cBhvr>
                                        <p:cTn id="14" fill="hold"/>
                                        <p:tgtEl>
                                          <p:spTgt spid="190">
                                            <p:txEl>
                                              <p:pRg st="1" end="1"/>
                                            </p:txEl>
                                          </p:spTgt>
                                        </p:tgtEl>
                                        <p:attrNameLst>
                                          <p:attrName>style.visibility</p:attrName>
                                        </p:attrNameLst>
                                      </p:cBhvr>
                                      <p:to>
                                        <p:strVal val="visible"/>
                                      </p:to>
                                    </p:set>
                                    <p:animEffect transition="in" filter="box(out)">
                                      <p:cBhvr>
                                        <p:cTn id="15" dur="1000"/>
                                        <p:tgtEl>
                                          <p:spTgt spid="19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1" nodeType="clickEffect">
                                  <p:stCondLst>
                                    <p:cond delay="0"/>
                                  </p:stCondLst>
                                  <p:iterate>
                                    <p:tmAbs val="0"/>
                                  </p:iterate>
                                  <p:childTnLst>
                                    <p:set>
                                      <p:cBhvr>
                                        <p:cTn id="19" fill="hold"/>
                                        <p:tgtEl>
                                          <p:spTgt spid="190">
                                            <p:txEl>
                                              <p:pRg st="2" end="2"/>
                                            </p:txEl>
                                          </p:spTgt>
                                        </p:tgtEl>
                                        <p:attrNameLst>
                                          <p:attrName>style.visibility</p:attrName>
                                        </p:attrNameLst>
                                      </p:cBhvr>
                                      <p:to>
                                        <p:strVal val="visible"/>
                                      </p:to>
                                    </p:set>
                                    <p:animEffect transition="in" filter="box(out)">
                                      <p:cBhvr>
                                        <p:cTn id="20" dur="1000"/>
                                        <p:tgtEl>
                                          <p:spTgt spid="190">
                                            <p:txEl>
                                              <p:pRg st="2" end="2"/>
                                            </p:txEl>
                                          </p:spTgt>
                                        </p:tgtEl>
                                      </p:cBhvr>
                                    </p:animEffect>
                                  </p:childTnLst>
                                </p:cTn>
                              </p:par>
                            </p:childTnLst>
                          </p:cTn>
                        </p:par>
                        <p:par>
                          <p:cTn id="21" fill="hold">
                            <p:stCondLst>
                              <p:cond delay="1000"/>
                            </p:stCondLst>
                            <p:childTnLst>
                              <p:par>
                                <p:cTn id="22" presetID="4" presetClass="entr" presetSubtype="32" fill="hold" grpId="1" nodeType="afterEffect">
                                  <p:stCondLst>
                                    <p:cond delay="0"/>
                                  </p:stCondLst>
                                  <p:iterate>
                                    <p:tmAbs val="0"/>
                                  </p:iterate>
                                  <p:childTnLst>
                                    <p:set>
                                      <p:cBhvr>
                                        <p:cTn id="23" fill="hold"/>
                                        <p:tgtEl>
                                          <p:spTgt spid="190">
                                            <p:txEl>
                                              <p:pRg st="3" end="3"/>
                                            </p:txEl>
                                          </p:spTgt>
                                        </p:tgtEl>
                                        <p:attrNameLst>
                                          <p:attrName>style.visibility</p:attrName>
                                        </p:attrNameLst>
                                      </p:cBhvr>
                                      <p:to>
                                        <p:strVal val="visible"/>
                                      </p:to>
                                    </p:set>
                                    <p:animEffect transition="in" filter="box(out)">
                                      <p:cBhvr>
                                        <p:cTn id="24" dur="1000"/>
                                        <p:tgtEl>
                                          <p:spTgt spid="190">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1" nodeType="clickEffect">
                                  <p:stCondLst>
                                    <p:cond delay="0"/>
                                  </p:stCondLst>
                                  <p:iterate>
                                    <p:tmAbs val="0"/>
                                  </p:iterate>
                                  <p:childTnLst>
                                    <p:set>
                                      <p:cBhvr>
                                        <p:cTn id="28" fill="hold"/>
                                        <p:tgtEl>
                                          <p:spTgt spid="190">
                                            <p:txEl>
                                              <p:pRg st="4" end="4"/>
                                            </p:txEl>
                                          </p:spTgt>
                                        </p:tgtEl>
                                        <p:attrNameLst>
                                          <p:attrName>style.visibility</p:attrName>
                                        </p:attrNameLst>
                                      </p:cBhvr>
                                      <p:to>
                                        <p:strVal val="visible"/>
                                      </p:to>
                                    </p:set>
                                    <p:animEffect transition="in" filter="box(out)">
                                      <p:cBhvr>
                                        <p:cTn id="29" dur="1000"/>
                                        <p:tgtEl>
                                          <p:spTgt spid="190">
                                            <p:txEl>
                                              <p:pRg st="4" end="4"/>
                                            </p:txEl>
                                          </p:spTgt>
                                        </p:tgtEl>
                                      </p:cBhvr>
                                    </p:animEffect>
                                  </p:childTnLst>
                                </p:cTn>
                              </p:par>
                            </p:childTnLst>
                          </p:cTn>
                        </p:par>
                        <p:par>
                          <p:cTn id="30" fill="hold">
                            <p:stCondLst>
                              <p:cond delay="1000"/>
                            </p:stCondLst>
                            <p:childTnLst>
                              <p:par>
                                <p:cTn id="31" presetID="4" presetClass="entr" presetSubtype="32" fill="hold" grpId="1" nodeType="afterEffect">
                                  <p:stCondLst>
                                    <p:cond delay="0"/>
                                  </p:stCondLst>
                                  <p:iterate>
                                    <p:tmAbs val="0"/>
                                  </p:iterate>
                                  <p:childTnLst>
                                    <p:set>
                                      <p:cBhvr>
                                        <p:cTn id="32" fill="hold"/>
                                        <p:tgtEl>
                                          <p:spTgt spid="190">
                                            <p:txEl>
                                              <p:pRg st="5" end="5"/>
                                            </p:txEl>
                                          </p:spTgt>
                                        </p:tgtEl>
                                        <p:attrNameLst>
                                          <p:attrName>style.visibility</p:attrName>
                                        </p:attrNameLst>
                                      </p:cBhvr>
                                      <p:to>
                                        <p:strVal val="visible"/>
                                      </p:to>
                                    </p:set>
                                    <p:animEffect transition="in" filter="box(out)">
                                      <p:cBhvr>
                                        <p:cTn id="33" dur="1000"/>
                                        <p:tgtEl>
                                          <p:spTgt spid="1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Matthew 28:18-20"/>
          <p:cNvSpPr txBox="1"/>
          <p:nvPr/>
        </p:nvSpPr>
        <p:spPr>
          <a:xfrm>
            <a:off x="3692674" y="292099"/>
            <a:ext cx="4615012" cy="787401"/>
          </a:xfrm>
          <a:prstGeom prst="rect">
            <a:avLst/>
          </a:prstGeom>
          <a:solidFill>
            <a:srgbClr val="60FFA6"/>
          </a:solidFill>
          <a:ln w="381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b="0">
                <a:latin typeface="Arial Black"/>
                <a:ea typeface="Arial Black"/>
                <a:cs typeface="Arial Black"/>
                <a:sym typeface="Arial Black"/>
              </a:defRPr>
            </a:lvl1pPr>
          </a:lstStyle>
          <a:p>
            <a:r>
              <a:t>Matthew 28:18-20</a:t>
            </a:r>
          </a:p>
        </p:txBody>
      </p:sp>
      <p:sp>
        <p:nvSpPr>
          <p:cNvPr id="193" name="(18) And Jesus came up and spoke to them, saying, “All authority has been given to Me in heaven and on earth. (19) “Go therefore and make disciples of all the nations, baptizing them in the name of the Father and the Son and the Holy Spirit, (20) teaching them to observe all that I commanded you; and lo, I am with you always, even to the end of the age.”"/>
          <p:cNvSpPr txBox="1"/>
          <p:nvPr/>
        </p:nvSpPr>
        <p:spPr>
          <a:xfrm>
            <a:off x="1386841" y="1301750"/>
            <a:ext cx="8697568" cy="5027017"/>
          </a:xfrm>
          <a:prstGeom prst="rect">
            <a:avLst/>
          </a:prstGeom>
          <a:ln w="38100">
            <a:solidFill>
              <a:srgbClr val="000000"/>
            </a:solidFill>
            <a:miter lim="400000"/>
          </a:ln>
          <a:extLst>
            <a:ext uri="{C572A759-6A51-4108-AA02-DFA0A04FC94B}">
              <ma14:wrappingTextBoxFlag xmlns:ma14="http://schemas.microsoft.com/office/mac/drawingml/2011/main" val="1"/>
            </a:ext>
          </a:extLst>
        </p:spPr>
        <p:txBody>
          <a:bodyPr wrap="square" lIns="50800" tIns="50800" rIns="50800" bIns="50800">
            <a:spAutoFit/>
          </a:bodyPr>
          <a:lstStyle>
            <a:lvl1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b="0">
                <a:latin typeface="Arial Black"/>
                <a:ea typeface="Arial Black"/>
                <a:cs typeface="Arial Black"/>
                <a:sym typeface="Arial Black"/>
              </a:defRPr>
            </a:lvl1pPr>
          </a:lstStyle>
          <a:p>
            <a:r>
              <a:rPr dirty="0"/>
              <a:t>(18) And Jesus came up and spoke to them, saying, “All authority has been given to Me in heaven and on earth. (19) “Go therefore and make disciples of all the nations, baptizing them in the name of the Father and the Son and the Holy Spirit, (20) teaching them to observe all that I commanded you; and lo, I am with you always, even to the end of the age.”</a:t>
            </a:r>
          </a:p>
        </p:txBody>
      </p:sp>
    </p:spTree>
  </p:cSld>
  <p:clrMapOvr>
    <a:masterClrMapping/>
  </p:clrMapOvr>
  <mc:AlternateContent xmlns:mc="http://schemas.openxmlformats.org/markup-compatibility/2006" xmlns:p14="http://schemas.microsoft.com/office/powerpoint/2010/main">
    <mc:Choice Requires="p14">
      <p:transition spd="slow" p14:dur="3000">
        <p14:rippl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1" nodeType="afterEffect">
                                  <p:stCondLst>
                                    <p:cond delay="300"/>
                                  </p:stCondLst>
                                  <p:iterate>
                                    <p:tmAbs val="0"/>
                                  </p:iterate>
                                  <p:childTnLst>
                                    <p:set>
                                      <p:cBhvr>
                                        <p:cTn id="6" fill="hold"/>
                                        <p:tgtEl>
                                          <p:spTgt spid="193"/>
                                        </p:tgtEl>
                                        <p:attrNameLst>
                                          <p:attrName>style.visibility</p:attrName>
                                        </p:attrNameLst>
                                      </p:cBhvr>
                                      <p:to>
                                        <p:strVal val="visible"/>
                                      </p:to>
                                    </p:set>
                                    <p:animEffect transition="in" filter="box(out)">
                                      <p:cBhvr>
                                        <p:cTn id="7" dur="10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1" animBg="1" advAuto="0"/>
    </p:bld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TotalTime>
  <Words>852</Words>
  <Application>Microsoft Macintosh PowerPoint</Application>
  <PresentationFormat>Custom</PresentationFormat>
  <Paragraphs>83</Paragraphs>
  <Slides>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Arial Black</vt:lpstr>
      <vt:lpstr>Bradley Hand ITC TT-Bold</vt:lpstr>
      <vt:lpstr>Britannic Bold</vt:lpstr>
      <vt:lpstr>Capitals</vt:lpstr>
      <vt:lpstr>Chalkboard</vt:lpstr>
      <vt:lpstr>Helvetica Light</vt:lpstr>
      <vt:lpstr>Helvetica Neue</vt:lpstr>
      <vt:lpstr>Helvetica Neue Light</vt:lpstr>
      <vt:lpstr>Helvetica Neue Medium</vt:lpstr>
      <vt:lpstr>Helvetica Neue Thin</vt:lpstr>
      <vt:lpstr>Wide Latin</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2021-10-27T19:20:47Z</dcterms:modified>
</cp:coreProperties>
</file>