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0" r:id="rId1"/>
  </p:sldMasterIdLst>
  <p:notesMasterIdLst>
    <p:notesMasterId r:id="rId9"/>
  </p:notesMasterIdLst>
  <p:sldIdLst>
    <p:sldId id="256" r:id="rId2"/>
    <p:sldId id="258" r:id="rId3"/>
    <p:sldId id="259" r:id="rId4"/>
    <p:sldId id="261" r:id="rId5"/>
    <p:sldId id="260" r:id="rId6"/>
    <p:sldId id="264"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517" autoAdjust="0"/>
  </p:normalViewPr>
  <p:slideViewPr>
    <p:cSldViewPr snapToGrid="0" snapToObjects="1">
      <p:cViewPr varScale="1">
        <p:scale>
          <a:sx n="49" d="100"/>
          <a:sy n="49" d="100"/>
        </p:scale>
        <p:origin x="-24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BEB72-4D76-4B48-A9E6-BDD890BD6A98}" type="datetimeFigureOut">
              <a:rPr lang="en-US" smtClean="0"/>
              <a:t>11/14/15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1416B-1254-FC45-8F90-AA55D3D63950}" type="slidenum">
              <a:rPr lang="en-US" smtClean="0"/>
              <a:t>‹#›</a:t>
            </a:fld>
            <a:endParaRPr lang="en-US"/>
          </a:p>
        </p:txBody>
      </p:sp>
    </p:spTree>
    <p:extLst>
      <p:ext uri="{BB962C8B-B14F-4D97-AF65-F5344CB8AC3E}">
        <p14:creationId xmlns:p14="http://schemas.microsoft.com/office/powerpoint/2010/main" val="14347742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years people have asked me how I can be a scientist and a Christian, mainly in the context of evolution. So this morning</a:t>
            </a:r>
            <a:r>
              <a:rPr lang="en-US" baseline="0" dirty="0" smtClean="0"/>
              <a:t> I am going to address how I can justify to myself and others working in a field that is staunchly </a:t>
            </a:r>
            <a:r>
              <a:rPr lang="en-US" baseline="0" dirty="0" err="1" smtClean="0"/>
              <a:t>antireligion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D11416B-1254-FC45-8F90-AA55D3D63950}" type="slidenum">
              <a:rPr lang="en-US" smtClean="0"/>
              <a:t>1</a:t>
            </a:fld>
            <a:endParaRPr lang="en-US"/>
          </a:p>
        </p:txBody>
      </p:sp>
    </p:spTree>
    <p:extLst>
      <p:ext uri="{BB962C8B-B14F-4D97-AF65-F5344CB8AC3E}">
        <p14:creationId xmlns:p14="http://schemas.microsoft.com/office/powerpoint/2010/main" val="5837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start with the fact that science isn’t inherently evil. Why is this relevant? Did I just want to put a mad scientist</a:t>
            </a:r>
            <a:r>
              <a:rPr lang="en-US" baseline="0" dirty="0" smtClean="0"/>
              <a:t> on my slide? Well yes, but when you describe something as evil you’re saying it is sinful. And if science is sinful then there is no way I could justify my participation in it. For example, being an abortion doctor or a prostitute is evil in and of itself. </a:t>
            </a:r>
            <a:endParaRPr lang="en-US" dirty="0" smtClean="0"/>
          </a:p>
          <a:p>
            <a:endParaRPr lang="en-US" dirty="0" smtClean="0"/>
          </a:p>
          <a:p>
            <a:r>
              <a:rPr lang="en-US" dirty="0" smtClean="0"/>
              <a:t>Evil, as I’ve defined</a:t>
            </a:r>
            <a:r>
              <a:rPr lang="en-US" baseline="0" dirty="0" smtClean="0"/>
              <a:t> in previous sermons, is something that is profoundly immoral and malevolent. In a strictly Christian context evil is sin.</a:t>
            </a:r>
          </a:p>
          <a:p>
            <a:r>
              <a:rPr lang="en-US" baseline="0" dirty="0" smtClean="0"/>
              <a:t>In the examples I have up there, the task you have to perform to be efficient in your profession is a sin. Abortion = murder, prostitutes = sexual immorality, drug dealers = lots of things. </a:t>
            </a:r>
          </a:p>
          <a:p>
            <a:endParaRPr lang="en-US" baseline="0" dirty="0" smtClean="0"/>
          </a:p>
          <a:p>
            <a:r>
              <a:rPr lang="en-US" baseline="0" dirty="0" smtClean="0"/>
              <a:t>A banker is surrounded by money and </a:t>
            </a:r>
            <a:r>
              <a:rPr lang="en-US" baseline="0" dirty="0" err="1" smtClean="0"/>
              <a:t>succeptible</a:t>
            </a:r>
            <a:r>
              <a:rPr lang="en-US" baseline="0" dirty="0" smtClean="0"/>
              <a:t> to greed and covetousness, a politician is susceptible to corruption, a doctor is susceptible to neglecting family, a lawyer is susceptible to circumventing the law. But none of these jobs are sinful. </a:t>
            </a:r>
          </a:p>
          <a:p>
            <a:endParaRPr lang="en-US" baseline="0" dirty="0" smtClean="0"/>
          </a:p>
          <a:p>
            <a:r>
              <a:rPr lang="en-US" baseline="0" dirty="0" smtClean="0"/>
              <a:t>As </a:t>
            </a:r>
            <a:r>
              <a:rPr lang="en-US" baseline="0" dirty="0" err="1" smtClean="0"/>
              <a:t>christians</a:t>
            </a:r>
            <a:r>
              <a:rPr lang="en-US" baseline="0" dirty="0" smtClean="0"/>
              <a:t> we are all commanded to work. I have to have a job, and this is the job I choose to have and as a Christian it is a job I’m allowed to have.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11416B-1254-FC45-8F90-AA55D3D63950}" type="slidenum">
              <a:rPr lang="en-US" smtClean="0"/>
              <a:t>2</a:t>
            </a:fld>
            <a:endParaRPr lang="en-US"/>
          </a:p>
        </p:txBody>
      </p:sp>
    </p:spTree>
    <p:extLst>
      <p:ext uri="{BB962C8B-B14F-4D97-AF65-F5344CB8AC3E}">
        <p14:creationId xmlns:p14="http://schemas.microsoft.com/office/powerpoint/2010/main" val="141608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the big one out of the way first. A lot of people hear “science” and immediately go</a:t>
            </a:r>
            <a:r>
              <a:rPr lang="en-US" baseline="0" dirty="0" smtClean="0"/>
              <a:t> to “evolution” The first thing to keep in mind is science doesn’t equal evolution. </a:t>
            </a:r>
          </a:p>
          <a:p>
            <a:pPr marL="36576" indent="0">
              <a:buNone/>
            </a:pPr>
            <a:r>
              <a:rPr lang="en-US" sz="1200" u="sng" dirty="0" smtClean="0"/>
              <a:t>Science</a:t>
            </a:r>
            <a:r>
              <a:rPr lang="en-US" sz="1200" dirty="0" smtClean="0"/>
              <a:t> – systematic study of the natural world through observation and experiment</a:t>
            </a:r>
          </a:p>
          <a:p>
            <a:pPr marL="36576" indent="0">
              <a:buNone/>
            </a:pPr>
            <a:r>
              <a:rPr lang="en-US" sz="1200" u="sng" dirty="0" smtClean="0"/>
              <a:t>Evolution</a:t>
            </a:r>
            <a:r>
              <a:rPr lang="en-US" sz="1200" dirty="0" smtClean="0"/>
              <a:t> – process by which different living organisms have thought to </a:t>
            </a:r>
            <a:r>
              <a:rPr lang="en-US" sz="1200" dirty="0" smtClean="0"/>
              <a:t>developed</a:t>
            </a:r>
          </a:p>
          <a:p>
            <a:pPr marL="36576" indent="0">
              <a:buNone/>
            </a:pPr>
            <a:r>
              <a:rPr lang="en-US" sz="1200" dirty="0" smtClean="0"/>
              <a:t>My job doesn’t involve me trying to prove evolution.</a:t>
            </a:r>
            <a:r>
              <a:rPr lang="en-US" sz="1200" baseline="0" dirty="0" smtClean="0"/>
              <a:t> At all. </a:t>
            </a:r>
          </a:p>
          <a:p>
            <a:pPr marL="36576" indent="0">
              <a:buNone/>
            </a:pPr>
            <a:endParaRPr lang="en-US" sz="1200" dirty="0" smtClean="0"/>
          </a:p>
          <a:p>
            <a:pPr marL="36576" indent="0">
              <a:buNone/>
            </a:pPr>
            <a:r>
              <a:rPr lang="en-US" sz="1200" u="none" dirty="0" smtClean="0"/>
              <a:t>However</a:t>
            </a:r>
            <a:r>
              <a:rPr lang="en-US" sz="1200" u="none" baseline="0" dirty="0" smtClean="0"/>
              <a:t> it won’t surprise any of you here that evolution is the predominant explanation for the beginning of our universe and many scientists hold that view as well as the view that there is no God. </a:t>
            </a:r>
          </a:p>
          <a:p>
            <a:pPr marL="36576" indent="0">
              <a:buNone/>
            </a:pPr>
            <a:r>
              <a:rPr lang="en-US" sz="1200" u="none" baseline="0" dirty="0" smtClean="0"/>
              <a:t>SO how does one deal with people like that on a daily basis? Basically you have to be understanding. Recognize we don’t have all the answers. And recognize their reliance on evolution to fill a void in their belief system. If you don’t want to believe in God you have to have something that takes the place of him creating the universe. Because believing God created the universe but not believing you are subject to him makes no logical sense. </a:t>
            </a:r>
          </a:p>
          <a:p>
            <a:pPr marL="36576" indent="0">
              <a:buNone/>
            </a:pPr>
            <a:endParaRPr lang="en-US" sz="1200" u="none" baseline="0" dirty="0" smtClean="0"/>
          </a:p>
          <a:p>
            <a:pPr marL="36576" indent="0">
              <a:buNone/>
            </a:pPr>
            <a:r>
              <a:rPr lang="en-US" sz="1200" u="none" baseline="0" dirty="0" smtClean="0"/>
              <a:t>Also, recognize we don’t have all the answers. How is it that there has always been something? Both sides claim that, we say God they say matter. Either way, something has always existed and will always exist. How is that possible? It makes no sense. </a:t>
            </a:r>
          </a:p>
          <a:p>
            <a:pPr marL="36576" indent="0">
              <a:buNone/>
            </a:pPr>
            <a:r>
              <a:rPr lang="en-US" sz="1200" u="none" baseline="0" dirty="0" smtClean="0"/>
              <a:t>How did DNA get made without the proteins that are used to make DNA, and how did those proteins get made to make DNA before there was DNA to make the proteins to make itself? The Bible isn’t a book of Science. It just isn’t. We can’t rely on it to answer every question we have about every minutiae of our world. It fills us in on what’s important and God has given us the ability to figure the rest of it out. </a:t>
            </a:r>
          </a:p>
          <a:p>
            <a:pPr marL="36576" indent="0">
              <a:buNone/>
            </a:pPr>
            <a:endParaRPr lang="en-US" sz="1200" u="none" dirty="0" smtClean="0"/>
          </a:p>
          <a:p>
            <a:endParaRPr lang="en-US" dirty="0"/>
          </a:p>
        </p:txBody>
      </p:sp>
      <p:sp>
        <p:nvSpPr>
          <p:cNvPr id="4" name="Slide Number Placeholder 3"/>
          <p:cNvSpPr>
            <a:spLocks noGrp="1"/>
          </p:cNvSpPr>
          <p:nvPr>
            <p:ph type="sldNum" sz="quarter" idx="10"/>
          </p:nvPr>
        </p:nvSpPr>
        <p:spPr/>
        <p:txBody>
          <a:bodyPr/>
          <a:lstStyle/>
          <a:p>
            <a:fld id="{1D11416B-1254-FC45-8F90-AA55D3D63950}" type="slidenum">
              <a:rPr lang="en-US" smtClean="0"/>
              <a:t>3</a:t>
            </a:fld>
            <a:endParaRPr lang="en-US"/>
          </a:p>
        </p:txBody>
      </p:sp>
    </p:spTree>
    <p:extLst>
      <p:ext uri="{BB962C8B-B14F-4D97-AF65-F5344CB8AC3E}">
        <p14:creationId xmlns:p14="http://schemas.microsoft.com/office/powerpoint/2010/main" val="322761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seems</a:t>
            </a:r>
            <a:r>
              <a:rPr lang="en-US" baseline="0" dirty="0" smtClean="0"/>
              <a:t> like it came out of left field but I’m in a philosophy class this semester and it’s been very eye opening. There is a strong disconnect between evolutionary theory and the moral/ethical theories scientist (and non-scientist) hold to. </a:t>
            </a:r>
          </a:p>
          <a:p>
            <a:endParaRPr lang="en-US" baseline="0" dirty="0" smtClean="0"/>
          </a:p>
          <a:p>
            <a:r>
              <a:rPr lang="en-US" baseline="0" dirty="0" smtClean="0"/>
              <a:t>In fact as we’ve talked about in a previous lesson, morality can’t really exist because that means everywhere has to be adhering to the same moral law, and that law had to come from somewhere. </a:t>
            </a:r>
          </a:p>
          <a:p>
            <a:endParaRPr lang="en-US" baseline="0" dirty="0" smtClean="0"/>
          </a:p>
          <a:p>
            <a:r>
              <a:rPr lang="en-US" baseline="0" dirty="0" smtClean="0"/>
              <a:t>So, take a philosophy class and stick strictly to the laws that govern evolutionary theory and use that as your moral compass. You’ll be considered evil and cruel and no one will agree with you. There’s a disconnect in what they “know” and what they “think.” Their own logic betrays them. Hold them to their own ideas and don’t let them pick and choose Christian morals when it is convenient to do so. </a:t>
            </a:r>
          </a:p>
          <a:p>
            <a:endParaRPr lang="en-US" baseline="0" dirty="0" smtClean="0"/>
          </a:p>
          <a:p>
            <a:r>
              <a:rPr lang="en-US" baseline="0" dirty="0" smtClean="0"/>
              <a:t>Proverbs 26:5 tells us a little bit about arguing with folks. </a:t>
            </a:r>
            <a:endParaRPr lang="en-US" dirty="0"/>
          </a:p>
        </p:txBody>
      </p:sp>
      <p:sp>
        <p:nvSpPr>
          <p:cNvPr id="4" name="Slide Number Placeholder 3"/>
          <p:cNvSpPr>
            <a:spLocks noGrp="1"/>
          </p:cNvSpPr>
          <p:nvPr>
            <p:ph type="sldNum" sz="quarter" idx="10"/>
          </p:nvPr>
        </p:nvSpPr>
        <p:spPr/>
        <p:txBody>
          <a:bodyPr/>
          <a:lstStyle/>
          <a:p>
            <a:fld id="{1D11416B-1254-FC45-8F90-AA55D3D63950}" type="slidenum">
              <a:rPr lang="en-US" smtClean="0"/>
              <a:t>4</a:t>
            </a:fld>
            <a:endParaRPr lang="en-US"/>
          </a:p>
        </p:txBody>
      </p:sp>
    </p:spTree>
    <p:extLst>
      <p:ext uri="{BB962C8B-B14F-4D97-AF65-F5344CB8AC3E}">
        <p14:creationId xmlns:p14="http://schemas.microsoft.com/office/powerpoint/2010/main" val="1753678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most scientists I encounter are worldly, their concerns are inherently worldly. And as a Christian I can’t get caught up in that, and more importantly</a:t>
            </a:r>
            <a:r>
              <a:rPr lang="en-US" baseline="0" dirty="0" smtClean="0"/>
              <a:t> I can’t let them use my opinions on things to shape their view of Christianity. </a:t>
            </a:r>
          </a:p>
          <a:p>
            <a:endParaRPr lang="en-US" baseline="0" dirty="0" smtClean="0"/>
          </a:p>
          <a:p>
            <a:r>
              <a:rPr lang="en-US" baseline="0" dirty="0" smtClean="0"/>
              <a:t>Most scientists take an extremely hard stance on these and various other issues but as a Christian I have to keep in mind that being for either side of these issues isn’t going to influence someone’s salvation. And if it isn’t influencing their salvation I don’t want to argue with them about it lessening my influence with them. </a:t>
            </a:r>
          </a:p>
          <a:p>
            <a:endParaRPr lang="en-US" baseline="0" dirty="0" smtClean="0"/>
          </a:p>
          <a:p>
            <a:r>
              <a:rPr lang="en-US" baseline="0" dirty="0" smtClean="0"/>
              <a:t>Does me driving an electric car make me more or less of a </a:t>
            </a:r>
            <a:r>
              <a:rPr lang="en-US" baseline="0" dirty="0" err="1" smtClean="0"/>
              <a:t>christian</a:t>
            </a:r>
            <a:r>
              <a:rPr lang="en-US" baseline="0" dirty="0" smtClean="0"/>
              <a:t> than if I dive a combustion engine? If I’m not allowed to own a firearm can I still be a Christian? And so on. These are all contentious issues and there’s nothing wrong with taking a stand on any of them, but we have to remember more is at stake, and we can’t destroy our influence with someone because we think a pipeline should be built from Canada to the gulf of Mexico. </a:t>
            </a:r>
            <a:endParaRPr lang="en-US" dirty="0"/>
          </a:p>
        </p:txBody>
      </p:sp>
      <p:sp>
        <p:nvSpPr>
          <p:cNvPr id="4" name="Slide Number Placeholder 3"/>
          <p:cNvSpPr>
            <a:spLocks noGrp="1"/>
          </p:cNvSpPr>
          <p:nvPr>
            <p:ph type="sldNum" sz="quarter" idx="10"/>
          </p:nvPr>
        </p:nvSpPr>
        <p:spPr/>
        <p:txBody>
          <a:bodyPr/>
          <a:lstStyle/>
          <a:p>
            <a:fld id="{1D11416B-1254-FC45-8F90-AA55D3D63950}" type="slidenum">
              <a:rPr lang="en-US" smtClean="0"/>
              <a:t>5</a:t>
            </a:fld>
            <a:endParaRPr lang="en-US"/>
          </a:p>
        </p:txBody>
      </p:sp>
    </p:spTree>
    <p:extLst>
      <p:ext uri="{BB962C8B-B14F-4D97-AF65-F5344CB8AC3E}">
        <p14:creationId xmlns:p14="http://schemas.microsoft.com/office/powerpoint/2010/main" val="88092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work with the same people for years you get to learn the best way to approach them about any sort of</a:t>
            </a:r>
            <a:r>
              <a:rPr lang="en-US" baseline="0" dirty="0" smtClean="0"/>
              <a:t> topic. From needing a </a:t>
            </a:r>
            <a:r>
              <a:rPr lang="en-US" baseline="0" dirty="0" err="1" smtClean="0"/>
              <a:t>dogsitter</a:t>
            </a:r>
            <a:r>
              <a:rPr lang="en-US" baseline="0" dirty="0" smtClean="0"/>
              <a:t> to needing money to addressing supernatural topics like God. </a:t>
            </a:r>
          </a:p>
          <a:p>
            <a:r>
              <a:rPr lang="en-US" baseline="0" dirty="0" smtClean="0"/>
              <a:t>People can rail against religion and be unabashedly sinful but in their weak moments when the deep thinking occurs they know there is something more. I have one friend who in no way could be described as religious. </a:t>
            </a:r>
            <a:endParaRPr lang="en-US" dirty="0"/>
          </a:p>
        </p:txBody>
      </p:sp>
      <p:sp>
        <p:nvSpPr>
          <p:cNvPr id="4" name="Slide Number Placeholder 3"/>
          <p:cNvSpPr>
            <a:spLocks noGrp="1"/>
          </p:cNvSpPr>
          <p:nvPr>
            <p:ph type="sldNum" sz="quarter" idx="10"/>
          </p:nvPr>
        </p:nvSpPr>
        <p:spPr/>
        <p:txBody>
          <a:bodyPr/>
          <a:lstStyle/>
          <a:p>
            <a:fld id="{1D11416B-1254-FC45-8F90-AA55D3D63950}" type="slidenum">
              <a:rPr lang="en-US" smtClean="0"/>
              <a:t>6</a:t>
            </a:fld>
            <a:endParaRPr lang="en-US"/>
          </a:p>
        </p:txBody>
      </p:sp>
    </p:spTree>
    <p:extLst>
      <p:ext uri="{BB962C8B-B14F-4D97-AF65-F5344CB8AC3E}">
        <p14:creationId xmlns:p14="http://schemas.microsoft.com/office/powerpoint/2010/main" val="2019827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the best way to be a scientist and a </a:t>
            </a:r>
            <a:r>
              <a:rPr lang="en-US" baseline="0" dirty="0" err="1" smtClean="0"/>
              <a:t>christian</a:t>
            </a:r>
            <a:r>
              <a:rPr lang="en-US" baseline="0" dirty="0" smtClean="0"/>
              <a:t> is to stay humble. </a:t>
            </a:r>
          </a:p>
          <a:p>
            <a:r>
              <a:rPr lang="en-US" baseline="0" dirty="0" smtClean="0"/>
              <a:t>The field I work in encourages self-promotion. Money doesn’t freely flow and so one has to set themselves apart from everyone else for a piece of the limited resource pie. What’s worse, is once someone gets a piece of that pie they get propelled into the limelight pretty quickly.</a:t>
            </a:r>
          </a:p>
          <a:p>
            <a:r>
              <a:rPr lang="en-US" baseline="0" dirty="0" smtClean="0"/>
              <a:t>It’s a different world in that strength isn’t the measure of worth. It’s knowledge. And the ability to show how much smarter you are than someone else gives you the chance to make a competitor look bad while shamelessly promoting yourself. </a:t>
            </a:r>
          </a:p>
          <a:p>
            <a:r>
              <a:rPr lang="en-US" baseline="0" dirty="0" smtClean="0"/>
              <a:t> </a:t>
            </a:r>
            <a:endParaRPr lang="en-US" dirty="0" smtClean="0"/>
          </a:p>
          <a:p>
            <a:r>
              <a:rPr lang="en-US" dirty="0" smtClean="0"/>
              <a:t>To combat</a:t>
            </a:r>
            <a:r>
              <a:rPr lang="en-US" baseline="0" dirty="0" smtClean="0"/>
              <a:t> conceit one has to remain humble. It’s hard, I doubt any of us do a good enough job with humility. I know I don’t. </a:t>
            </a:r>
            <a:r>
              <a:rPr lang="en-US" dirty="0" smtClean="0"/>
              <a:t>Humility is the quintessential</a:t>
            </a:r>
            <a:r>
              <a:rPr lang="en-US" baseline="0" dirty="0" smtClean="0"/>
              <a:t> trait of being a Christian. Nothing more perfectly describes the way a Christian should act. </a:t>
            </a:r>
          </a:p>
          <a:p>
            <a:endParaRPr lang="en-US" baseline="0" dirty="0" smtClean="0"/>
          </a:p>
          <a:p>
            <a:r>
              <a:rPr lang="en-US" baseline="0" dirty="0" smtClean="0"/>
              <a:t>In a world full of arrogance and pride and self serving goals, humility goes a long way. </a:t>
            </a:r>
          </a:p>
          <a:p>
            <a:endParaRPr lang="en-US" baseline="0" dirty="0" smtClean="0"/>
          </a:p>
          <a:p>
            <a:r>
              <a:rPr lang="en-US" baseline="0" dirty="0" smtClean="0"/>
              <a:t>On top of not being conceited ridicule has no place in the verbal arsenal of a Christian. Ephesians 4:29 tells us to speak things for building up, no corrupt thing is to come out of our mouths. Mocking speech and jokes about people who believe differently than us isn’t Christ-like. James 3 tells us we shouldn’t curse men with our mouths while the same mouth blesses God. Every scientist is made in the image of God just like us, and with that comes a degree of respect we owe them and everyone.  </a:t>
            </a:r>
          </a:p>
          <a:p>
            <a:endParaRPr lang="en-US" baseline="0" dirty="0" smtClean="0"/>
          </a:p>
          <a:p>
            <a:r>
              <a:rPr lang="en-US" baseline="0" dirty="0" smtClean="0"/>
              <a:t>Of course being humble is the solution to any of these predicaments. </a:t>
            </a:r>
          </a:p>
          <a:p>
            <a:r>
              <a:rPr lang="en-US" baseline="0" dirty="0" smtClean="0"/>
              <a:t>Look to the interests of others and count them as more significant than yourself. That man over there mocking God and Christianity and shamelessly promoting himself is better than I am. That’s hard. But that’s what we have to do. </a:t>
            </a:r>
          </a:p>
          <a:p>
            <a:endParaRPr lang="en-US" baseline="0" dirty="0" smtClean="0"/>
          </a:p>
          <a:p>
            <a:r>
              <a:rPr lang="en-US" baseline="0" dirty="0" smtClean="0"/>
              <a:t>Finally as Christians, we are commanded to be humble. </a:t>
            </a:r>
            <a:endParaRPr lang="en-US" dirty="0"/>
          </a:p>
        </p:txBody>
      </p:sp>
      <p:sp>
        <p:nvSpPr>
          <p:cNvPr id="4" name="Slide Number Placeholder 3"/>
          <p:cNvSpPr>
            <a:spLocks noGrp="1"/>
          </p:cNvSpPr>
          <p:nvPr>
            <p:ph type="sldNum" sz="quarter" idx="10"/>
          </p:nvPr>
        </p:nvSpPr>
        <p:spPr/>
        <p:txBody>
          <a:bodyPr/>
          <a:lstStyle/>
          <a:p>
            <a:fld id="{1D11416B-1254-FC45-8F90-AA55D3D63950}" type="slidenum">
              <a:rPr lang="en-US" smtClean="0"/>
              <a:t>7</a:t>
            </a:fld>
            <a:endParaRPr lang="en-US"/>
          </a:p>
        </p:txBody>
      </p:sp>
    </p:spTree>
    <p:extLst>
      <p:ext uri="{BB962C8B-B14F-4D97-AF65-F5344CB8AC3E}">
        <p14:creationId xmlns:p14="http://schemas.microsoft.com/office/powerpoint/2010/main" val="212923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602D4EF-4FC1-F548-8E7D-6E5D6FDD2566}" type="datetimeFigureOut">
              <a:rPr lang="en-US" smtClean="0"/>
              <a:t>11/14/15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02D4EF-4FC1-F548-8E7D-6E5D6FDD2566}" type="datetimeFigureOut">
              <a:rPr lang="en-US" smtClean="0"/>
              <a:t>11/14/15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5F96F-14FB-6B46-9985-91D40DCABE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02D4EF-4FC1-F548-8E7D-6E5D6FDD2566}" type="datetimeFigureOut">
              <a:rPr lang="en-US" smtClean="0"/>
              <a:t>11/14/15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5F96F-14FB-6B46-9985-91D40DCABE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02D4EF-4FC1-F548-8E7D-6E5D6FDD2566}" type="datetimeFigureOut">
              <a:rPr lang="en-US" smtClean="0"/>
              <a:t>11/14/15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5F96F-14FB-6B46-9985-91D40DCABE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02D4EF-4FC1-F548-8E7D-6E5D6FDD2566}" type="datetimeFigureOut">
              <a:rPr lang="en-US" smtClean="0"/>
              <a:t>11/14/15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5F96F-14FB-6B46-9985-91D40DCABE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02D4EF-4FC1-F548-8E7D-6E5D6FDD2566}" type="datetimeFigureOut">
              <a:rPr lang="en-US" smtClean="0"/>
              <a:t>11/14/15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5F96F-14FB-6B46-9985-91D40DCABE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02D4EF-4FC1-F548-8E7D-6E5D6FDD2566}" type="datetimeFigureOut">
              <a:rPr lang="en-US" smtClean="0"/>
              <a:t>11/14/15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5F96F-14FB-6B46-9985-91D40DCABE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602D4EF-4FC1-F548-8E7D-6E5D6FDD2566}" type="datetimeFigureOut">
              <a:rPr lang="en-US" smtClean="0"/>
              <a:t>11/14/15</a:t>
            </a:fld>
            <a:endParaRPr lang="en-US"/>
          </a:p>
        </p:txBody>
      </p:sp>
      <p:sp>
        <p:nvSpPr>
          <p:cNvPr id="8" name="Slide Number Placeholder 7"/>
          <p:cNvSpPr>
            <a:spLocks noGrp="1"/>
          </p:cNvSpPr>
          <p:nvPr>
            <p:ph type="sldNum" sz="quarter" idx="11"/>
          </p:nvPr>
        </p:nvSpPr>
        <p:spPr/>
        <p:txBody>
          <a:bodyPr/>
          <a:lstStyle/>
          <a:p>
            <a:fld id="{B275F96F-14FB-6B46-9985-91D40DCABEE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2D4EF-4FC1-F548-8E7D-6E5D6FDD2566}" type="datetimeFigureOut">
              <a:rPr lang="en-US" smtClean="0"/>
              <a:t>11/14/15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5F96F-14FB-6B46-9985-91D40DCABE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02D4EF-4FC1-F548-8E7D-6E5D6FDD2566}" type="datetimeFigureOut">
              <a:rPr lang="en-US" smtClean="0"/>
              <a:t>11/14/15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B37D5FE-740C-46F5-801A-FA5477D971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602D4EF-4FC1-F548-8E7D-6E5D6FDD2566}" type="datetimeFigureOut">
              <a:rPr lang="en-US" smtClean="0"/>
              <a:t>11/14/15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5F96F-14FB-6B46-9985-91D40DCABE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602D4EF-4FC1-F548-8E7D-6E5D6FDD2566}" type="datetimeFigureOut">
              <a:rPr lang="en-US" smtClean="0"/>
              <a:t>11/14/15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275F96F-14FB-6B46-9985-91D40DCABEE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normAutofit fontScale="90000"/>
          </a:bodyPr>
          <a:lstStyle/>
          <a:p>
            <a:r>
              <a:rPr lang="en-US" dirty="0" smtClean="0"/>
              <a:t>Being a scientist and a Christian</a:t>
            </a:r>
            <a:endParaRPr lang="en-US" dirty="0"/>
          </a:p>
        </p:txBody>
      </p:sp>
      <p:pic>
        <p:nvPicPr>
          <p:cNvPr id="4" name="Picture 3" descr="Screen Shot 2015-11-13 at 8.19.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31" y="2514842"/>
            <a:ext cx="4172026" cy="2717558"/>
          </a:xfrm>
          <a:prstGeom prst="rect">
            <a:avLst/>
          </a:prstGeom>
        </p:spPr>
      </p:pic>
      <p:pic>
        <p:nvPicPr>
          <p:cNvPr id="5" name="Picture 4" descr="Screen Shot 2015-11-13 at 8.20.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185" y="2130425"/>
            <a:ext cx="3457420" cy="3411012"/>
          </a:xfrm>
          <a:prstGeom prst="rect">
            <a:avLst/>
          </a:prstGeom>
        </p:spPr>
      </p:pic>
      <p:sp>
        <p:nvSpPr>
          <p:cNvPr id="6" name="TextBox 5"/>
          <p:cNvSpPr txBox="1"/>
          <p:nvPr/>
        </p:nvSpPr>
        <p:spPr>
          <a:xfrm>
            <a:off x="4490732" y="3084123"/>
            <a:ext cx="695623" cy="1323439"/>
          </a:xfrm>
          <a:prstGeom prst="rect">
            <a:avLst/>
          </a:prstGeom>
          <a:noFill/>
        </p:spPr>
        <p:txBody>
          <a:bodyPr wrap="none" rtlCol="0">
            <a:spAutoFit/>
          </a:bodyPr>
          <a:lstStyle/>
          <a:p>
            <a:r>
              <a:rPr lang="en-US" sz="8000" b="1" dirty="0" smtClean="0"/>
              <a:t>+</a:t>
            </a:r>
            <a:endParaRPr lang="en-US" sz="8000" b="1" dirty="0"/>
          </a:p>
        </p:txBody>
      </p:sp>
    </p:spTree>
    <p:extLst>
      <p:ext uri="{BB962C8B-B14F-4D97-AF65-F5344CB8AC3E}">
        <p14:creationId xmlns:p14="http://schemas.microsoft.com/office/powerpoint/2010/main" val="3615897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Science </a:t>
            </a:r>
            <a:r>
              <a:rPr lang="en-US" dirty="0" smtClean="0"/>
              <a:t>isn’t </a:t>
            </a:r>
            <a:r>
              <a:rPr lang="en-US" dirty="0"/>
              <a:t>inherently evil</a:t>
            </a:r>
          </a:p>
        </p:txBody>
      </p:sp>
      <p:sp>
        <p:nvSpPr>
          <p:cNvPr id="3" name="Content Placeholder 2"/>
          <p:cNvSpPr>
            <a:spLocks noGrp="1"/>
          </p:cNvSpPr>
          <p:nvPr>
            <p:ph idx="1"/>
          </p:nvPr>
        </p:nvSpPr>
        <p:spPr>
          <a:xfrm>
            <a:off x="457200" y="1600200"/>
            <a:ext cx="4547619" cy="4525963"/>
          </a:xfrm>
        </p:spPr>
        <p:txBody>
          <a:bodyPr>
            <a:normAutofit lnSpcReduction="10000"/>
          </a:bodyPr>
          <a:lstStyle/>
          <a:p>
            <a:r>
              <a:rPr lang="en-US" dirty="0" smtClean="0"/>
              <a:t>Some professions are inherently evil</a:t>
            </a:r>
          </a:p>
          <a:p>
            <a:pPr lvl="1"/>
            <a:r>
              <a:rPr lang="en-US" sz="2000" dirty="0" smtClean="0"/>
              <a:t>Abortion doctors, prostitutes, drug dealers</a:t>
            </a:r>
          </a:p>
          <a:p>
            <a:r>
              <a:rPr lang="en-US" sz="2400" dirty="0" smtClean="0"/>
              <a:t>Each job comes with inherent risks to sin</a:t>
            </a:r>
          </a:p>
          <a:p>
            <a:pPr lvl="1"/>
            <a:r>
              <a:rPr lang="en-US" sz="2000" dirty="0" smtClean="0"/>
              <a:t>Bankers, politicians, doctors, lawyers</a:t>
            </a:r>
          </a:p>
          <a:p>
            <a:r>
              <a:rPr lang="en-US" sz="2400" dirty="0" smtClean="0"/>
              <a:t>Christians are commanded to work</a:t>
            </a:r>
          </a:p>
          <a:p>
            <a:pPr lvl="1"/>
            <a:r>
              <a:rPr lang="en-US" sz="2000" dirty="0" smtClean="0"/>
              <a:t>Ephesians 4:28, 1 Thess. 4:11, 2 Thess. 3:12 </a:t>
            </a:r>
            <a:endParaRPr lang="en-US" sz="2000" dirty="0"/>
          </a:p>
        </p:txBody>
      </p:sp>
      <p:pic>
        <p:nvPicPr>
          <p:cNvPr id="4" name="Content Placeholder 3" descr="Screen Shot 2015-11-13 at 8.26.49 PM.png"/>
          <p:cNvPicPr>
            <a:picLocks noChangeAspect="1"/>
          </p:cNvPicPr>
          <p:nvPr/>
        </p:nvPicPr>
        <p:blipFill>
          <a:blip r:embed="rId3">
            <a:extLst>
              <a:ext uri="{28A0092B-C50C-407E-A947-70E740481C1C}">
                <a14:useLocalDpi xmlns:a14="http://schemas.microsoft.com/office/drawing/2010/main" val="0"/>
              </a:ext>
            </a:extLst>
          </a:blip>
          <a:srcRect l="-27614" r="-27614"/>
          <a:stretch>
            <a:fillRect/>
          </a:stretch>
        </p:blipFill>
        <p:spPr>
          <a:xfrm>
            <a:off x="4056006" y="1904890"/>
            <a:ext cx="5940269" cy="3600278"/>
          </a:xfrm>
          <a:prstGeom prst="rect">
            <a:avLst/>
          </a:prstGeom>
        </p:spPr>
      </p:pic>
    </p:spTree>
    <p:extLst>
      <p:ext uri="{BB962C8B-B14F-4D97-AF65-F5344CB8AC3E}">
        <p14:creationId xmlns:p14="http://schemas.microsoft.com/office/powerpoint/2010/main" val="2652045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about evolution?</a:t>
            </a:r>
            <a:endParaRPr lang="en-US" dirty="0"/>
          </a:p>
        </p:txBody>
      </p:sp>
      <p:sp>
        <p:nvSpPr>
          <p:cNvPr id="3" name="Content Placeholder 2"/>
          <p:cNvSpPr>
            <a:spLocks noGrp="1"/>
          </p:cNvSpPr>
          <p:nvPr>
            <p:ph idx="1"/>
          </p:nvPr>
        </p:nvSpPr>
        <p:spPr>
          <a:xfrm>
            <a:off x="457200" y="1600201"/>
            <a:ext cx="8267212" cy="3041092"/>
          </a:xfrm>
        </p:spPr>
        <p:txBody>
          <a:bodyPr/>
          <a:lstStyle/>
          <a:p>
            <a:pPr marL="36576" indent="0">
              <a:buNone/>
            </a:pPr>
            <a:r>
              <a:rPr lang="en-US" dirty="0" smtClean="0"/>
              <a:t>Science ≠ evolution</a:t>
            </a:r>
          </a:p>
          <a:p>
            <a:pPr marL="36576" indent="0">
              <a:buNone/>
            </a:pP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Be Understanding</a:t>
            </a:r>
          </a:p>
          <a:p>
            <a:pPr marL="36576" indent="0">
              <a:buNone/>
            </a:pPr>
            <a:r>
              <a:rPr lang="en-US" dirty="0" smtClean="0"/>
              <a:t>Recognize there are some answers neither side has</a:t>
            </a:r>
          </a:p>
          <a:p>
            <a:pPr marL="36576" indent="0">
              <a:buNone/>
            </a:pPr>
            <a:endParaRPr lang="en-US" dirty="0"/>
          </a:p>
          <a:p>
            <a:pPr marL="36576" indent="0">
              <a:buNone/>
            </a:pPr>
            <a:endParaRPr lang="en-US" sz="2400" u="sng" dirty="0"/>
          </a:p>
        </p:txBody>
      </p:sp>
      <p:pic>
        <p:nvPicPr>
          <p:cNvPr id="4" name="Picture 3" descr="Screen Shot 2015-11-13 at 8.45.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510" y="4293574"/>
            <a:ext cx="5987215" cy="2243003"/>
          </a:xfrm>
          <a:prstGeom prst="rect">
            <a:avLst/>
          </a:prstGeom>
        </p:spPr>
      </p:pic>
    </p:spTree>
    <p:extLst>
      <p:ext uri="{BB962C8B-B14F-4D97-AF65-F5344CB8AC3E}">
        <p14:creationId xmlns:p14="http://schemas.microsoft.com/office/powerpoint/2010/main" val="1546228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philosophy class</a:t>
            </a:r>
            <a:endParaRPr lang="en-US" dirty="0"/>
          </a:p>
        </p:txBody>
      </p:sp>
      <p:sp>
        <p:nvSpPr>
          <p:cNvPr id="3" name="Content Placeholder 2"/>
          <p:cNvSpPr>
            <a:spLocks noGrp="1"/>
          </p:cNvSpPr>
          <p:nvPr>
            <p:ph idx="1"/>
          </p:nvPr>
        </p:nvSpPr>
        <p:spPr>
          <a:xfrm>
            <a:off x="457200" y="2224396"/>
            <a:ext cx="4214972" cy="4840159"/>
          </a:xfrm>
        </p:spPr>
        <p:txBody>
          <a:bodyPr/>
          <a:lstStyle/>
          <a:p>
            <a:r>
              <a:rPr lang="en-US" dirty="0" smtClean="0"/>
              <a:t>Evolutionary theory and morality don’t equal up</a:t>
            </a:r>
          </a:p>
          <a:p>
            <a:pPr lvl="1"/>
            <a:r>
              <a:rPr lang="en-US" dirty="0" smtClean="0"/>
              <a:t>Proverbs 26:5</a:t>
            </a:r>
            <a:endParaRPr lang="en-US" dirty="0"/>
          </a:p>
        </p:txBody>
      </p:sp>
      <p:pic>
        <p:nvPicPr>
          <p:cNvPr id="4" name="Picture 3" descr="Screen Shot 2015-11-13 at 9.06.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324" y="2088837"/>
            <a:ext cx="4156878" cy="2794346"/>
          </a:xfrm>
          <a:prstGeom prst="rect">
            <a:avLst/>
          </a:prstGeom>
        </p:spPr>
      </p:pic>
    </p:spTree>
    <p:extLst>
      <p:ext uri="{BB962C8B-B14F-4D97-AF65-F5344CB8AC3E}">
        <p14:creationId xmlns:p14="http://schemas.microsoft.com/office/powerpoint/2010/main" val="28356113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Don’t take hard stands on non-issues</a:t>
            </a:r>
            <a:endParaRPr lang="en-US" sz="3600" dirty="0"/>
          </a:p>
        </p:txBody>
      </p:sp>
      <p:sp>
        <p:nvSpPr>
          <p:cNvPr id="3" name="Content Placeholder 2"/>
          <p:cNvSpPr>
            <a:spLocks noGrp="1"/>
          </p:cNvSpPr>
          <p:nvPr>
            <p:ph idx="1"/>
          </p:nvPr>
        </p:nvSpPr>
        <p:spPr/>
        <p:txBody>
          <a:bodyPr/>
          <a:lstStyle/>
          <a:p>
            <a:r>
              <a:rPr lang="en-US" dirty="0" smtClean="0"/>
              <a:t>Global warming, gun control, healthcare, tax code, environmentalism</a:t>
            </a:r>
          </a:p>
          <a:p>
            <a:pPr lvl="1"/>
            <a:r>
              <a:rPr lang="en-US" dirty="0" smtClean="0"/>
              <a:t>Do any of these deal with someone’s salvation?</a:t>
            </a:r>
          </a:p>
          <a:p>
            <a:r>
              <a:rPr lang="en-US" dirty="0" smtClean="0"/>
              <a:t>2 Timothy 2:23-24</a:t>
            </a:r>
          </a:p>
          <a:p>
            <a:r>
              <a:rPr lang="en-US" dirty="0" smtClean="0"/>
              <a:t>Titus 3:1-2</a:t>
            </a:r>
          </a:p>
          <a:p>
            <a:r>
              <a:rPr lang="en-US" dirty="0" smtClean="0"/>
              <a:t>Your influence can win people don’t destroy it</a:t>
            </a:r>
          </a:p>
          <a:p>
            <a:pPr lvl="1"/>
            <a:r>
              <a:rPr lang="en-US" dirty="0" smtClean="0"/>
              <a:t>1 Peter 2:12</a:t>
            </a:r>
            <a:endParaRPr lang="en-US" dirty="0"/>
          </a:p>
        </p:txBody>
      </p:sp>
    </p:spTree>
    <p:extLst>
      <p:ext uri="{BB962C8B-B14F-4D97-AF65-F5344CB8AC3E}">
        <p14:creationId xmlns:p14="http://schemas.microsoft.com/office/powerpoint/2010/main" val="24950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Patient</a:t>
            </a:r>
            <a:endParaRPr lang="en-US" dirty="0"/>
          </a:p>
        </p:txBody>
      </p:sp>
      <p:sp>
        <p:nvSpPr>
          <p:cNvPr id="3" name="Content Placeholder 2"/>
          <p:cNvSpPr>
            <a:spLocks noGrp="1"/>
          </p:cNvSpPr>
          <p:nvPr>
            <p:ph idx="1"/>
          </p:nvPr>
        </p:nvSpPr>
        <p:spPr/>
        <p:txBody>
          <a:bodyPr/>
          <a:lstStyle/>
          <a:p>
            <a:r>
              <a:rPr lang="en-US" dirty="0" smtClean="0"/>
              <a:t>Wait for the proper moments</a:t>
            </a:r>
          </a:p>
          <a:p>
            <a:pPr lvl="1"/>
            <a:r>
              <a:rPr lang="en-US" dirty="0" smtClean="0"/>
              <a:t>How do you start a conversation with someone who hates the idea of religion?</a:t>
            </a:r>
          </a:p>
          <a:p>
            <a:pPr lvl="2"/>
            <a:r>
              <a:rPr lang="en-US" dirty="0" smtClean="0"/>
              <a:t>Wait for them to bring it up.</a:t>
            </a:r>
          </a:p>
          <a:p>
            <a:r>
              <a:rPr lang="en-US" dirty="0" smtClean="0"/>
              <a:t>2 Timothy 2:24-25</a:t>
            </a:r>
          </a:p>
          <a:p>
            <a:r>
              <a:rPr lang="en-US" dirty="0" smtClean="0"/>
              <a:t>Outbursts do nothing </a:t>
            </a:r>
          </a:p>
          <a:p>
            <a:pPr lvl="1"/>
            <a:r>
              <a:rPr lang="en-US" dirty="0" smtClean="0"/>
              <a:t>Proverbs 29:11</a:t>
            </a:r>
          </a:p>
          <a:p>
            <a:pPr lvl="1"/>
            <a:r>
              <a:rPr lang="en-US" dirty="0" smtClean="0"/>
              <a:t>James 1:19-20</a:t>
            </a:r>
          </a:p>
          <a:p>
            <a:endParaRPr lang="en-US" dirty="0"/>
          </a:p>
        </p:txBody>
      </p:sp>
    </p:spTree>
    <p:extLst>
      <p:ext uri="{BB962C8B-B14F-4D97-AF65-F5344CB8AC3E}">
        <p14:creationId xmlns:p14="http://schemas.microsoft.com/office/powerpoint/2010/main" val="3586189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humble</a:t>
            </a:r>
            <a:endParaRPr lang="en-US" dirty="0"/>
          </a:p>
        </p:txBody>
      </p:sp>
      <p:sp>
        <p:nvSpPr>
          <p:cNvPr id="3" name="Content Placeholder 2"/>
          <p:cNvSpPr>
            <a:spLocks noGrp="1"/>
          </p:cNvSpPr>
          <p:nvPr>
            <p:ph idx="1"/>
          </p:nvPr>
        </p:nvSpPr>
        <p:spPr/>
        <p:txBody>
          <a:bodyPr>
            <a:normAutofit lnSpcReduction="10000"/>
          </a:bodyPr>
          <a:lstStyle/>
          <a:p>
            <a:r>
              <a:rPr lang="en-US" dirty="0" smtClean="0"/>
              <a:t>Self promotion is a desired quality</a:t>
            </a:r>
          </a:p>
          <a:p>
            <a:pPr lvl="1"/>
            <a:r>
              <a:rPr lang="en-US" dirty="0" smtClean="0"/>
              <a:t>Easy to be overtaken by conceit</a:t>
            </a:r>
          </a:p>
          <a:p>
            <a:r>
              <a:rPr lang="en-US" dirty="0" smtClean="0"/>
              <a:t>Ridicule advances no one’s cause</a:t>
            </a:r>
          </a:p>
          <a:p>
            <a:pPr lvl="1"/>
            <a:r>
              <a:rPr lang="en-US" dirty="0" smtClean="0"/>
              <a:t>Ephesians 4:29</a:t>
            </a:r>
          </a:p>
          <a:p>
            <a:pPr lvl="1"/>
            <a:r>
              <a:rPr lang="en-US" dirty="0" smtClean="0"/>
              <a:t>James 3:9-10</a:t>
            </a:r>
          </a:p>
          <a:p>
            <a:r>
              <a:rPr lang="en-US" dirty="0" smtClean="0"/>
              <a:t>Philippians 2:4-7</a:t>
            </a:r>
          </a:p>
          <a:p>
            <a:pPr lvl="1"/>
            <a:r>
              <a:rPr lang="en-US" dirty="0" smtClean="0"/>
              <a:t>It dictates how we treat others</a:t>
            </a:r>
          </a:p>
          <a:p>
            <a:r>
              <a:rPr lang="en-US" dirty="0" smtClean="0"/>
              <a:t>Colossians 3:12-14</a:t>
            </a:r>
          </a:p>
          <a:p>
            <a:pPr lvl="1"/>
            <a:r>
              <a:rPr lang="en-US" dirty="0" smtClean="0"/>
              <a:t>Humility is a trait of God’s chosen ones</a:t>
            </a:r>
          </a:p>
          <a:p>
            <a:endParaRPr lang="en-US" dirty="0" smtClean="0"/>
          </a:p>
          <a:p>
            <a:pPr marL="448056"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685026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507</TotalTime>
  <Words>1700</Words>
  <Application>Microsoft Macintosh PowerPoint</Application>
  <PresentationFormat>On-screen Show (4:3)</PresentationFormat>
  <Paragraphs>98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Technic</vt:lpstr>
      <vt:lpstr>Being a scientist and a Christian</vt:lpstr>
      <vt:lpstr>Science isn’t inherently evil</vt:lpstr>
      <vt:lpstr>What about evolution?</vt:lpstr>
      <vt:lpstr>Take a philosophy class</vt:lpstr>
      <vt:lpstr>Don’t take hard stands on non-issues</vt:lpstr>
      <vt:lpstr>Stay Patient</vt:lpstr>
      <vt:lpstr>Stay humble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 scientist and a Christian</dc:title>
  <dc:creator>BCMB Mobile</dc:creator>
  <cp:lastModifiedBy>BCMB Mobile</cp:lastModifiedBy>
  <cp:revision>19</cp:revision>
  <dcterms:created xsi:type="dcterms:W3CDTF">2015-11-14T01:15:24Z</dcterms:created>
  <dcterms:modified xsi:type="dcterms:W3CDTF">2015-11-15T04:46:03Z</dcterms:modified>
</cp:coreProperties>
</file>