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A988-EC34-44AA-AFC4-D60C0837A2FF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0AAF-30E1-410E-9557-D7730D9E6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A988-EC34-44AA-AFC4-D60C0837A2FF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0AAF-30E1-410E-9557-D7730D9E6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A988-EC34-44AA-AFC4-D60C0837A2FF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0AAF-30E1-410E-9557-D7730D9E6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A988-EC34-44AA-AFC4-D60C0837A2FF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0AAF-30E1-410E-9557-D7730D9E6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A988-EC34-44AA-AFC4-D60C0837A2FF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0AAF-30E1-410E-9557-D7730D9E6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A988-EC34-44AA-AFC4-D60C0837A2FF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0AAF-30E1-410E-9557-D7730D9E6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A988-EC34-44AA-AFC4-D60C0837A2FF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0AAF-30E1-410E-9557-D7730D9E6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A988-EC34-44AA-AFC4-D60C0837A2FF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0AAF-30E1-410E-9557-D7730D9E6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A988-EC34-44AA-AFC4-D60C0837A2FF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0AAF-30E1-410E-9557-D7730D9E6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A988-EC34-44AA-AFC4-D60C0837A2FF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0AAF-30E1-410E-9557-D7730D9E6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A988-EC34-44AA-AFC4-D60C0837A2FF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70AAF-30E1-410E-9557-D7730D9E6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0A988-EC34-44AA-AFC4-D60C0837A2FF}" type="datetimeFigureOut">
              <a:rPr lang="en-US" smtClean="0"/>
              <a:t>10/25/2015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70AAF-30E1-410E-9557-D7730D9E66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3733800" cy="64008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3399"/>
                </a:solidFill>
              </a:rPr>
              <a:t>Lessons from Saul and </a:t>
            </a:r>
            <a:r>
              <a:rPr lang="en-US" sz="6000" b="1" dirty="0" err="1" smtClean="0">
                <a:solidFill>
                  <a:srgbClr val="FF3399"/>
                </a:solidFill>
              </a:rPr>
              <a:t>Amalek</a:t>
            </a:r>
            <a:r>
              <a:rPr lang="en-US" sz="6000" b="1" dirty="0" smtClean="0">
                <a:solidFill>
                  <a:srgbClr val="FF3399"/>
                </a:solidFill>
              </a:rPr>
              <a:t/>
            </a:r>
            <a:br>
              <a:rPr lang="en-US" sz="6000" b="1" dirty="0" smtClean="0">
                <a:solidFill>
                  <a:srgbClr val="FF3399"/>
                </a:solidFill>
              </a:rPr>
            </a:br>
            <a:r>
              <a:rPr lang="en-US" sz="6000" b="1" dirty="0">
                <a:solidFill>
                  <a:srgbClr val="FF3399"/>
                </a:solidFill>
              </a:rPr>
              <a:t/>
            </a:r>
            <a:br>
              <a:rPr lang="en-US" sz="6000" b="1" dirty="0">
                <a:solidFill>
                  <a:srgbClr val="FF3399"/>
                </a:solidFill>
              </a:rPr>
            </a:br>
            <a:r>
              <a:rPr lang="en-US" sz="6000" b="1" dirty="0" smtClean="0">
                <a:solidFill>
                  <a:srgbClr val="FF3399"/>
                </a:solidFill>
              </a:rPr>
              <a:t>1 Sam. 15</a:t>
            </a:r>
            <a:endParaRPr lang="en-US" sz="6000" b="1" dirty="0">
              <a:solidFill>
                <a:srgbClr val="FF3399"/>
              </a:solidFill>
            </a:endParaRPr>
          </a:p>
        </p:txBody>
      </p:sp>
      <p:pic>
        <p:nvPicPr>
          <p:cNvPr id="4" name="Picture 3" descr="3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228600"/>
            <a:ext cx="4735285" cy="6477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</a:rPr>
              <a:t>History of the </a:t>
            </a:r>
            <a:r>
              <a:rPr lang="en-US" b="1" dirty="0" err="1" smtClean="0">
                <a:solidFill>
                  <a:srgbClr val="FF3399"/>
                </a:solidFill>
              </a:rPr>
              <a:t>Amalekites</a:t>
            </a:r>
            <a:endParaRPr lang="en-US" b="1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99"/>
                </a:solidFill>
              </a:rPr>
              <a:t>Likely descendants of Esau – Gen. 36:12</a:t>
            </a:r>
          </a:p>
          <a:p>
            <a:pPr lvl="1"/>
            <a:r>
              <a:rPr lang="en-US" dirty="0" smtClean="0">
                <a:solidFill>
                  <a:srgbClr val="FF3399"/>
                </a:solidFill>
              </a:rPr>
              <a:t>But see, Gen. 14:7</a:t>
            </a:r>
          </a:p>
          <a:p>
            <a:r>
              <a:rPr lang="en-US" dirty="0" smtClean="0">
                <a:solidFill>
                  <a:srgbClr val="FF3399"/>
                </a:solidFill>
              </a:rPr>
              <a:t>Cowardly attacked Israel – Deut. 25:17-19</a:t>
            </a:r>
          </a:p>
          <a:p>
            <a:pPr lvl="1"/>
            <a:r>
              <a:rPr lang="en-US" dirty="0" smtClean="0">
                <a:solidFill>
                  <a:srgbClr val="FF3399"/>
                </a:solidFill>
              </a:rPr>
              <a:t>“Did not fear God”</a:t>
            </a:r>
          </a:p>
          <a:p>
            <a:r>
              <a:rPr lang="en-US" dirty="0" smtClean="0">
                <a:solidFill>
                  <a:srgbClr val="FF3399"/>
                </a:solidFill>
              </a:rPr>
              <a:t>Israel’s first battle – Ex. 17:8-16</a:t>
            </a:r>
          </a:p>
          <a:p>
            <a:r>
              <a:rPr lang="en-US" dirty="0" smtClean="0">
                <a:solidFill>
                  <a:srgbClr val="FF3399"/>
                </a:solidFill>
              </a:rPr>
              <a:t>Nomads who continued to harass Israel – 	 Jdg. 3:12-13; 6:3-5</a:t>
            </a:r>
            <a:endParaRPr lang="en-US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</a:rPr>
              <a:t>God’s Judgment of </a:t>
            </a:r>
            <a:r>
              <a:rPr lang="en-US" b="1" dirty="0" err="1" smtClean="0">
                <a:solidFill>
                  <a:srgbClr val="FF3399"/>
                </a:solidFill>
              </a:rPr>
              <a:t>Amalekites</a:t>
            </a:r>
            <a:endParaRPr lang="en-US" b="1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99"/>
                </a:solidFill>
              </a:rPr>
              <a:t>Original command to blot them out – Deut. 25:19</a:t>
            </a:r>
          </a:p>
          <a:p>
            <a:r>
              <a:rPr lang="en-US" dirty="0" smtClean="0">
                <a:solidFill>
                  <a:srgbClr val="FF3399"/>
                </a:solidFill>
              </a:rPr>
              <a:t>Direct command given to King Saul to “utterly destroy” them – 1 Sam. 15:2-3</a:t>
            </a:r>
          </a:p>
          <a:p>
            <a:r>
              <a:rPr lang="en-US" dirty="0" smtClean="0">
                <a:solidFill>
                  <a:srgbClr val="FF3399"/>
                </a:solidFill>
              </a:rPr>
              <a:t>Saul attacked them (from </a:t>
            </a:r>
            <a:r>
              <a:rPr lang="en-US" dirty="0" err="1" smtClean="0">
                <a:solidFill>
                  <a:srgbClr val="FF3399"/>
                </a:solidFill>
              </a:rPr>
              <a:t>Havilah</a:t>
            </a:r>
            <a:r>
              <a:rPr lang="en-US" dirty="0" smtClean="0">
                <a:solidFill>
                  <a:srgbClr val="FF3399"/>
                </a:solidFill>
              </a:rPr>
              <a:t> all the way to </a:t>
            </a:r>
            <a:r>
              <a:rPr lang="en-US" dirty="0" err="1" smtClean="0">
                <a:solidFill>
                  <a:srgbClr val="FF3399"/>
                </a:solidFill>
              </a:rPr>
              <a:t>Shur</a:t>
            </a:r>
            <a:r>
              <a:rPr lang="en-US" dirty="0" smtClean="0">
                <a:solidFill>
                  <a:srgbClr val="FF3399"/>
                </a:solidFill>
              </a:rPr>
              <a:t>) – 1 Sam. 15:7</a:t>
            </a:r>
            <a:endParaRPr lang="en-US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99"/>
                </a:solidFill>
              </a:rPr>
              <a:t>Breadth of Saul’s Attack</a:t>
            </a:r>
            <a:endParaRPr lang="en-US" dirty="0">
              <a:solidFill>
                <a:srgbClr val="FF3399"/>
              </a:solidFill>
            </a:endParaRPr>
          </a:p>
        </p:txBody>
      </p:sp>
      <p:pic>
        <p:nvPicPr>
          <p:cNvPr id="4" name="Content Placeholder 3" descr="maps-bible-archeology-exodus-ishmaelites-amalekit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439" y="1876782"/>
            <a:ext cx="8740056" cy="421921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</a:rPr>
              <a:t>Saul’s Disobedience (1 Sam. 15)</a:t>
            </a:r>
            <a:endParaRPr lang="en-US" b="1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267200" cy="5181600"/>
          </a:xfrm>
        </p:spPr>
        <p:txBody>
          <a:bodyPr/>
          <a:lstStyle/>
          <a:p>
            <a:r>
              <a:rPr lang="en-US" dirty="0" smtClean="0">
                <a:solidFill>
                  <a:srgbClr val="FF3399"/>
                </a:solidFill>
              </a:rPr>
              <a:t>Took King </a:t>
            </a:r>
            <a:r>
              <a:rPr lang="en-US" dirty="0" err="1" smtClean="0">
                <a:solidFill>
                  <a:srgbClr val="FF3399"/>
                </a:solidFill>
              </a:rPr>
              <a:t>Agag</a:t>
            </a:r>
            <a:r>
              <a:rPr lang="en-US" dirty="0" smtClean="0">
                <a:solidFill>
                  <a:srgbClr val="FF3399"/>
                </a:solidFill>
              </a:rPr>
              <a:t> captive – v. 8</a:t>
            </a:r>
          </a:p>
          <a:p>
            <a:r>
              <a:rPr lang="en-US" dirty="0" smtClean="0">
                <a:solidFill>
                  <a:srgbClr val="FF3399"/>
                </a:solidFill>
              </a:rPr>
              <a:t>Spared the best of </a:t>
            </a:r>
            <a:r>
              <a:rPr lang="en-US" dirty="0" err="1" smtClean="0">
                <a:solidFill>
                  <a:srgbClr val="FF3399"/>
                </a:solidFill>
              </a:rPr>
              <a:t>Amalek’s</a:t>
            </a:r>
            <a:r>
              <a:rPr lang="en-US" dirty="0" smtClean="0">
                <a:solidFill>
                  <a:srgbClr val="FF3399"/>
                </a:solidFill>
              </a:rPr>
              <a:t> flocks– v. 9</a:t>
            </a:r>
          </a:p>
          <a:p>
            <a:r>
              <a:rPr lang="en-US" dirty="0" smtClean="0">
                <a:solidFill>
                  <a:srgbClr val="FF3399"/>
                </a:solidFill>
              </a:rPr>
              <a:t>Blamed others – v. 21</a:t>
            </a:r>
          </a:p>
          <a:p>
            <a:r>
              <a:rPr lang="en-US" dirty="0" smtClean="0">
                <a:solidFill>
                  <a:srgbClr val="FF3399"/>
                </a:solidFill>
              </a:rPr>
              <a:t>Others apparently escaped – 1 Sam. 30:1-5</a:t>
            </a:r>
          </a:p>
        </p:txBody>
      </p:sp>
      <p:pic>
        <p:nvPicPr>
          <p:cNvPr id="4" name="Picture 3" descr="Death of Aga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1447800"/>
            <a:ext cx="4193204" cy="525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</a:rPr>
              <a:t>Saul’s Misunderstanding</a:t>
            </a:r>
            <a:endParaRPr lang="en-US" b="1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99"/>
                </a:solidFill>
              </a:rPr>
              <a:t>“I have performed the commandment of the </a:t>
            </a:r>
            <a:r>
              <a:rPr lang="en-US" cap="small" dirty="0" smtClean="0">
                <a:solidFill>
                  <a:srgbClr val="FF3399"/>
                </a:solidFill>
              </a:rPr>
              <a:t>Lord</a:t>
            </a:r>
            <a:r>
              <a:rPr lang="en-US" dirty="0" smtClean="0">
                <a:solidFill>
                  <a:srgbClr val="FF3399"/>
                </a:solidFill>
              </a:rPr>
              <a:t>.” – v. 13</a:t>
            </a:r>
          </a:p>
          <a:p>
            <a:r>
              <a:rPr lang="en-US" dirty="0" smtClean="0">
                <a:solidFill>
                  <a:srgbClr val="FF3399"/>
                </a:solidFill>
              </a:rPr>
              <a:t>Animals to sacrifice “which should have been utterly destroyed” (v. 21), “and the rest we have utterly destroyed.” – v. 15</a:t>
            </a:r>
          </a:p>
          <a:p>
            <a:r>
              <a:rPr lang="en-US" dirty="0" smtClean="0">
                <a:solidFill>
                  <a:srgbClr val="FF3399"/>
                </a:solidFill>
              </a:rPr>
              <a:t>“But I have obeyed the voice of the </a:t>
            </a:r>
            <a:r>
              <a:rPr lang="en-US" cap="small" dirty="0" smtClean="0">
                <a:solidFill>
                  <a:srgbClr val="FF3399"/>
                </a:solidFill>
              </a:rPr>
              <a:t>Lord… </a:t>
            </a:r>
            <a:r>
              <a:rPr lang="en-US" dirty="0" smtClean="0">
                <a:solidFill>
                  <a:srgbClr val="FF3399"/>
                </a:solidFill>
              </a:rPr>
              <a:t>and brought back </a:t>
            </a:r>
            <a:r>
              <a:rPr lang="en-US" dirty="0" err="1" smtClean="0">
                <a:solidFill>
                  <a:srgbClr val="FF3399"/>
                </a:solidFill>
              </a:rPr>
              <a:t>Agag</a:t>
            </a:r>
            <a:r>
              <a:rPr lang="en-US" dirty="0" smtClean="0">
                <a:solidFill>
                  <a:srgbClr val="FF3399"/>
                </a:solidFill>
              </a:rPr>
              <a:t> king of </a:t>
            </a:r>
            <a:r>
              <a:rPr lang="en-US" dirty="0" err="1" smtClean="0">
                <a:solidFill>
                  <a:srgbClr val="FF3399"/>
                </a:solidFill>
              </a:rPr>
              <a:t>Amalek</a:t>
            </a:r>
            <a:r>
              <a:rPr lang="en-US" dirty="0" smtClean="0">
                <a:solidFill>
                  <a:srgbClr val="FF3399"/>
                </a:solidFill>
              </a:rPr>
              <a:t>; I have utterly destroyed the </a:t>
            </a:r>
            <a:r>
              <a:rPr lang="en-US" dirty="0" err="1" smtClean="0">
                <a:solidFill>
                  <a:srgbClr val="FF3399"/>
                </a:solidFill>
              </a:rPr>
              <a:t>Amalekites</a:t>
            </a:r>
            <a:r>
              <a:rPr lang="en-US" dirty="0" smtClean="0">
                <a:solidFill>
                  <a:srgbClr val="FF3399"/>
                </a:solidFill>
              </a:rPr>
              <a:t>.” – v. 20</a:t>
            </a:r>
            <a:endParaRPr lang="en-US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</a:rPr>
              <a:t>Consequences of Saul’s Actions</a:t>
            </a:r>
            <a:endParaRPr lang="en-US" b="1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99"/>
                </a:solidFill>
              </a:rPr>
              <a:t>Disappointment to others – 1 Sam. 15:11, 35</a:t>
            </a:r>
          </a:p>
          <a:p>
            <a:r>
              <a:rPr lang="en-US" dirty="0" smtClean="0">
                <a:solidFill>
                  <a:srgbClr val="FF3399"/>
                </a:solidFill>
              </a:rPr>
              <a:t>Cost him his kingdom – 1 Sam. 15:23-26</a:t>
            </a:r>
          </a:p>
          <a:p>
            <a:r>
              <a:rPr lang="en-US" dirty="0" smtClean="0">
                <a:solidFill>
                  <a:srgbClr val="FF3399"/>
                </a:solidFill>
              </a:rPr>
              <a:t>Later put out of misery by </a:t>
            </a:r>
            <a:r>
              <a:rPr lang="en-US" dirty="0" err="1" smtClean="0">
                <a:solidFill>
                  <a:srgbClr val="FF3399"/>
                </a:solidFill>
              </a:rPr>
              <a:t>Amalekite</a:t>
            </a:r>
            <a:r>
              <a:rPr lang="en-US" dirty="0" smtClean="0">
                <a:solidFill>
                  <a:srgbClr val="FF3399"/>
                </a:solidFill>
              </a:rPr>
              <a:t> – 2 Sam. 1:8-10</a:t>
            </a:r>
          </a:p>
          <a:p>
            <a:r>
              <a:rPr lang="en-US" dirty="0" err="1" smtClean="0">
                <a:solidFill>
                  <a:srgbClr val="FF3399"/>
                </a:solidFill>
              </a:rPr>
              <a:t>Agag</a:t>
            </a:r>
            <a:r>
              <a:rPr lang="en-US" dirty="0" smtClean="0">
                <a:solidFill>
                  <a:srgbClr val="FF3399"/>
                </a:solidFill>
              </a:rPr>
              <a:t> not spared – 1 Sam. 15:32-33</a:t>
            </a:r>
          </a:p>
          <a:p>
            <a:r>
              <a:rPr lang="en-US" dirty="0" smtClean="0">
                <a:solidFill>
                  <a:srgbClr val="FF3399"/>
                </a:solidFill>
              </a:rPr>
              <a:t>Others had to finish the job – 1 Sam. 30:1-5, 17-19; 1 Chron. 4:43</a:t>
            </a:r>
          </a:p>
          <a:p>
            <a:r>
              <a:rPr lang="en-US" dirty="0" smtClean="0">
                <a:solidFill>
                  <a:srgbClr val="FF3399"/>
                </a:solidFill>
              </a:rPr>
              <a:t>Haman’s plot against Jews – Est. 3:1, 6</a:t>
            </a:r>
          </a:p>
          <a:p>
            <a:endParaRPr lang="en-US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3399"/>
                </a:solidFill>
              </a:rPr>
              <a:t>Lessons for Us</a:t>
            </a:r>
            <a:endParaRPr lang="en-US" b="1" dirty="0">
              <a:solidFill>
                <a:srgbClr val="FF33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3399"/>
                </a:solidFill>
              </a:rPr>
              <a:t>We must utterly destroy sin in our lives – Col. 3:2-10</a:t>
            </a:r>
          </a:p>
          <a:p>
            <a:r>
              <a:rPr lang="en-US" dirty="0" smtClean="0">
                <a:solidFill>
                  <a:srgbClr val="FF3399"/>
                </a:solidFill>
              </a:rPr>
              <a:t>We can’t pass the buck to others – 2 Cor. 5:10</a:t>
            </a:r>
            <a:endParaRPr lang="en-US" dirty="0" smtClean="0">
              <a:solidFill>
                <a:srgbClr val="FF3399"/>
              </a:solidFill>
            </a:endParaRPr>
          </a:p>
          <a:p>
            <a:r>
              <a:rPr lang="en-US" dirty="0" smtClean="0">
                <a:solidFill>
                  <a:srgbClr val="FF3399"/>
                </a:solidFill>
              </a:rPr>
              <a:t>God wants full obedience – 1 Sam. 15:22</a:t>
            </a:r>
          </a:p>
          <a:p>
            <a:pPr lvl="1"/>
            <a:r>
              <a:rPr lang="en-US" dirty="0" smtClean="0">
                <a:solidFill>
                  <a:srgbClr val="FF3399"/>
                </a:solidFill>
              </a:rPr>
              <a:t>Not our place to question why…</a:t>
            </a:r>
          </a:p>
          <a:p>
            <a:pPr lvl="1"/>
            <a:r>
              <a:rPr lang="en-US" dirty="0" smtClean="0">
                <a:solidFill>
                  <a:srgbClr val="FF3399"/>
                </a:solidFill>
              </a:rPr>
              <a:t>Must worship how God has authorized – Jn. 4:24</a:t>
            </a:r>
          </a:p>
          <a:p>
            <a:pPr lvl="1"/>
            <a:r>
              <a:rPr lang="en-US" dirty="0" smtClean="0">
                <a:solidFill>
                  <a:srgbClr val="FF3399"/>
                </a:solidFill>
              </a:rPr>
              <a:t>Can’t neglect any duties – Mt. 25:14-30</a:t>
            </a:r>
            <a:endParaRPr lang="en-US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349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Lessons from Saul and Amalek  1 Sam. 15</vt:lpstr>
      <vt:lpstr>History of the Amalekites</vt:lpstr>
      <vt:lpstr>God’s Judgment of Amalekites</vt:lpstr>
      <vt:lpstr>Breadth of Saul’s Attack</vt:lpstr>
      <vt:lpstr>Saul’s Disobedience (1 Sam. 15)</vt:lpstr>
      <vt:lpstr>Saul’s Misunderstanding</vt:lpstr>
      <vt:lpstr>Consequences of Saul’s Actions</vt:lpstr>
      <vt:lpstr>Lessons for 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</dc:creator>
  <cp:lastModifiedBy>Bill</cp:lastModifiedBy>
  <cp:revision>15</cp:revision>
  <dcterms:created xsi:type="dcterms:W3CDTF">2015-10-25T08:02:41Z</dcterms:created>
  <dcterms:modified xsi:type="dcterms:W3CDTF">2015-10-25T10:25:29Z</dcterms:modified>
</cp:coreProperties>
</file>