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  <p:sldMasterId id="2147483685" r:id="rId3"/>
  </p:sldMasterIdLst>
  <p:notesMasterIdLst>
    <p:notesMasterId r:id="rId24"/>
  </p:notesMasterIdLst>
  <p:sldIdLst>
    <p:sldId id="277" r:id="rId4"/>
    <p:sldId id="281" r:id="rId5"/>
    <p:sldId id="258" r:id="rId6"/>
    <p:sldId id="260" r:id="rId7"/>
    <p:sldId id="261" r:id="rId8"/>
    <p:sldId id="262" r:id="rId9"/>
    <p:sldId id="264" r:id="rId10"/>
    <p:sldId id="274" r:id="rId11"/>
    <p:sldId id="263" r:id="rId12"/>
    <p:sldId id="265" r:id="rId13"/>
    <p:sldId id="266" r:id="rId14"/>
    <p:sldId id="276" r:id="rId15"/>
    <p:sldId id="268" r:id="rId16"/>
    <p:sldId id="267" r:id="rId17"/>
    <p:sldId id="269" r:id="rId18"/>
    <p:sldId id="270" r:id="rId19"/>
    <p:sldId id="271" r:id="rId20"/>
    <p:sldId id="272" r:id="rId21"/>
    <p:sldId id="273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FFCC"/>
    <a:srgbClr val="800000"/>
    <a:srgbClr val="FFFFCC"/>
    <a:srgbClr val="CC3300"/>
    <a:srgbClr val="A50021"/>
    <a:srgbClr val="66CC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F5473B3-7F66-47E7-BD23-EE40303DAD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090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CF4436-66B5-459A-8455-BBF7FBE08DC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A86301-7363-49AC-A637-D6DE5D74872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243151-88E4-4602-9394-F85946BF457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D8E7774-7CE6-425F-BAE2-9BF65587246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D3F4DCB-F062-4204-81D3-0FDD28BB60E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CDBC959-CB48-4304-AC03-107F85A330B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23C1767-721F-482B-944A-8D39EEEF73C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560276-1632-456F-9204-8DFA93A5875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30273F-012F-4854-BEBF-EAC769CF38A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32DCAD6-542F-441E-8E86-5C4A3A8AAFD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D74A4D-A019-4A29-AFDA-87F340432FB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7FF236-6C98-4265-B4BD-14CE3C9EFA7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90569F-981E-4DFB-8A30-9D7F35EA594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b="1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9AC38E-8975-415F-A4F7-84027253898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57B016C-AB53-402D-AC90-5158DB9E22D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b="1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04C29B4-5DAF-429E-847A-BA336B79353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5BA396-1E4E-40B4-8A14-9BA831F73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81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79836-9DBE-4254-A704-28F83558D9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83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F8832-1DC2-47AE-916B-22482B4FD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168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94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15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436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778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00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49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08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9D9A1-EF1E-4F85-BF46-6FE88D4F2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083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448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69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56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04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82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976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46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348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165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04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ECFC-1018-417F-939F-34385F6E7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7682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598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838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898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57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D99A-42CB-4CE2-91DD-9A1A33D3E6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59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427AC-9C3F-4224-928D-AFB5D51CB3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2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49B2C-25F7-40E0-9461-77B1695B6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6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60D65-BC39-4454-8B55-37C39816F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23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6B76-C484-43EB-8A28-19A1C01625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05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2FA3-13F9-4E85-8DC2-DFCF56175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85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E64478D1-1143-4D0D-9121-E52551EDEC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53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5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 smtClean="0"/>
          </a:p>
          <a:p>
            <a:r>
              <a:rPr lang="en-US" sz="4800" dirty="0" smtClean="0">
                <a:solidFill>
                  <a:srgbClr val="800000"/>
                </a:solidFill>
              </a:rPr>
              <a:t>.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700" b="1" dirty="0" smtClean="0"/>
              <a:t>Ep.1:7-8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295400"/>
            <a:ext cx="8229600" cy="4572000"/>
          </a:xfrm>
        </p:spPr>
        <p:txBody>
          <a:bodyPr/>
          <a:lstStyle/>
          <a:p>
            <a:pPr marL="406400" indent="-406400" eaLnBrk="1" hangingPunct="1">
              <a:spcAft>
                <a:spcPts val="4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 a thing abundantly upon one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(Th.).   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Forgiveness – </a:t>
            </a:r>
          </a:p>
          <a:p>
            <a:pPr marL="1214438" lvl="1" indent="-533400" eaLnBrk="1" hangingPunct="1">
              <a:spcAft>
                <a:spcPts val="400"/>
              </a:spcAft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Prodigal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Lk.15:17-19</a:t>
            </a:r>
          </a:p>
          <a:p>
            <a:pPr marL="1214438" lvl="1" indent="-533400" eaLnBrk="1" hangingPunct="1">
              <a:spcAft>
                <a:spcPts val="400"/>
              </a:spcAft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Jn.21:15-17</a:t>
            </a:r>
          </a:p>
          <a:p>
            <a:pPr marL="1214438" lvl="1" indent="-533400" eaLnBrk="1" hangingPunct="1">
              <a:spcAft>
                <a:spcPts val="400"/>
              </a:spcAft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Tim.1:13-14</a:t>
            </a:r>
          </a:p>
          <a:p>
            <a:pPr marL="1214438" lvl="1" indent="-533400" eaLnBrk="1" hangingPunct="1"/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Ep.2:1-3 . . . 4, 7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54268" y="4953000"/>
            <a:ext cx="8016766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Plentifully supplied with something, abound in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54268" y="5730766"/>
            <a:ext cx="8016766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Rich mercy, great love (4)... grace…kindness (7)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400" b="1" smtClean="0"/>
              <a:t>Ro.5:20</a:t>
            </a:r>
            <a:br>
              <a:rPr lang="en-US" altLang="en-US" sz="2400" b="1" smtClean="0"/>
            </a:br>
            <a:r>
              <a:rPr lang="en-US" altLang="en-US" sz="2400" b="1" smtClean="0"/>
              <a:t>Ep.1:7-8</a:t>
            </a:r>
            <a:br>
              <a:rPr lang="en-US" altLang="en-US" sz="2400" b="1" smtClean="0"/>
            </a:br>
            <a:r>
              <a:rPr lang="en-US" altLang="en-US" sz="37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Co.1:5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981200"/>
            <a:ext cx="8229600" cy="4244975"/>
          </a:xfrm>
        </p:spPr>
        <p:txBody>
          <a:bodyPr/>
          <a:lstStyle/>
          <a:p>
            <a:pPr eaLnBrk="1" hangingPunct="1"/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ts val="2400"/>
              </a:spcBef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…abundance in quantity of messages and the knowledge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(L-N)   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Tim.3:17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09600" y="1981200"/>
            <a:ext cx="7848600" cy="1295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‘…that </a:t>
            </a:r>
            <a:r>
              <a:rPr lang="en-US" sz="3200" dirty="0"/>
              <a:t>you were enriched in everything by Him in all utterance and all </a:t>
            </a:r>
            <a:r>
              <a:rPr lang="en-US" sz="3200" dirty="0" smtClean="0"/>
              <a:t>knowledge…’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32"/>
            <a:ext cx="8229600" cy="533400"/>
          </a:xfrm>
        </p:spPr>
        <p:txBody>
          <a:bodyPr/>
          <a:lstStyle/>
          <a:p>
            <a:pPr algn="ctr"/>
            <a:r>
              <a:rPr lang="en-US" sz="3400" b="1" dirty="0" smtClean="0">
                <a:solidFill>
                  <a:schemeClr val="bg2">
                    <a:lumMod val="75000"/>
                  </a:schemeClr>
                </a:solidFill>
              </a:rPr>
              <a:t>Scripture provides . . . </a:t>
            </a:r>
            <a:endParaRPr lang="en-US" sz="3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386" y="701566"/>
            <a:ext cx="8550166" cy="6019800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400" b="1" dirty="0" smtClean="0">
                <a:solidFill>
                  <a:srgbClr val="808080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Certainty</a:t>
            </a:r>
            <a:r>
              <a:rPr lang="en-US" sz="2800" dirty="0" smtClean="0"/>
              <a:t>, Lk.1:3-4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▪ True discipleship, truth, </a:t>
            </a:r>
            <a:r>
              <a:rPr lang="en-US" sz="2800" dirty="0" smtClean="0"/>
              <a:t>Jn.8:31-32; 17:17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All necessary things that Jesus did, </a:t>
            </a:r>
            <a:r>
              <a:rPr lang="en-US" sz="2800" dirty="0" smtClean="0"/>
              <a:t>Jn.20:30-31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Edification, </a:t>
            </a:r>
            <a:r>
              <a:rPr lang="en-US" sz="2800" dirty="0" smtClean="0"/>
              <a:t>Ac.20:32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▪ Encouragement, </a:t>
            </a:r>
            <a:r>
              <a:rPr lang="en-US" sz="2800" dirty="0" smtClean="0"/>
              <a:t>Ro.15:4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Commands of God, </a:t>
            </a:r>
            <a:r>
              <a:rPr lang="en-US" sz="2800" dirty="0" smtClean="0"/>
              <a:t>1 Co.14:37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▪ Revelation of mysteries, </a:t>
            </a:r>
            <a:r>
              <a:rPr lang="en-US" sz="2800" dirty="0" smtClean="0"/>
              <a:t>Ep.3:3-5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Every good work, </a:t>
            </a:r>
            <a:r>
              <a:rPr lang="en-US" sz="2800" dirty="0" smtClean="0"/>
              <a:t>2 Tim.3:16-17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	Memory of </a:t>
            </a:r>
            <a:r>
              <a:rPr lang="en-US" sz="2800" dirty="0" smtClean="0">
                <a:solidFill>
                  <a:srgbClr val="000066"/>
                </a:solidFill>
              </a:rPr>
              <a:t>apostles’ words, </a:t>
            </a:r>
            <a:r>
              <a:rPr lang="en-US" sz="2800" dirty="0"/>
              <a:t>2 </a:t>
            </a:r>
            <a:r>
              <a:rPr lang="en-US" sz="2800" dirty="0" smtClean="0"/>
              <a:t>Pt.1:15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▪ Fellowship: apostles, Father, Son, 1 Jn.1:3 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Full joy, </a:t>
            </a:r>
            <a:r>
              <a:rPr lang="en-US" sz="2800" dirty="0" smtClean="0"/>
              <a:t>1 Jn.1:4 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Protection against sin, </a:t>
            </a:r>
            <a:r>
              <a:rPr lang="en-US" sz="2800" dirty="0"/>
              <a:t>1 </a:t>
            </a:r>
            <a:r>
              <a:rPr lang="en-US" sz="2800" dirty="0" smtClean="0"/>
              <a:t>Jn.2:1-2 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/>
              <a:t>▪ 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Protection against deception, </a:t>
            </a:r>
            <a:r>
              <a:rPr lang="en-US" sz="2800" dirty="0" smtClean="0"/>
              <a:t>2 Jn.9-10 </a:t>
            </a:r>
          </a:p>
          <a:p>
            <a:pPr marL="236538" indent="-236538">
              <a:spcBef>
                <a:spcPts val="300"/>
              </a:spcBef>
              <a:buNone/>
            </a:pPr>
            <a:endParaRPr lang="en-US" b="1" dirty="0"/>
          </a:p>
          <a:p>
            <a:pPr marL="236538" indent="-236538">
              <a:spcBef>
                <a:spcPts val="300"/>
              </a:spcBef>
              <a:buNone/>
            </a:pPr>
            <a:endParaRPr lang="en-US" b="1" dirty="0"/>
          </a:p>
          <a:p>
            <a:pPr marL="236538" indent="-236538">
              <a:spcBef>
                <a:spcPts val="600"/>
              </a:spcBef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Oval Callout 3"/>
          <p:cNvSpPr/>
          <p:nvPr/>
        </p:nvSpPr>
        <p:spPr bwMode="auto">
          <a:xfrm>
            <a:off x="4921468" y="2104698"/>
            <a:ext cx="3849418" cy="1752600"/>
          </a:xfrm>
          <a:prstGeom prst="wedgeEllipseCallout">
            <a:avLst>
              <a:gd name="adj1" fmla="val -95386"/>
              <a:gd name="adj2" fmla="val 66588"/>
            </a:avLst>
          </a:prstGeom>
          <a:solidFill>
            <a:srgbClr val="FFFFCC"/>
          </a:solidFill>
          <a:ln w="635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“…thoroughly equipped…”</a:t>
            </a:r>
          </a:p>
        </p:txBody>
      </p:sp>
    </p:spTree>
    <p:extLst>
      <p:ext uri="{BB962C8B-B14F-4D97-AF65-F5344CB8AC3E}">
        <p14:creationId xmlns:p14="http://schemas.microsoft.com/office/powerpoint/2010/main" val="399907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457200" y="762000"/>
            <a:ext cx="8229600" cy="685800"/>
          </a:xfrm>
          <a:prstGeom prst="bevel">
            <a:avLst>
              <a:gd name="adj" fmla="val 12500"/>
            </a:avLst>
          </a:prstGeom>
          <a:solidFill>
            <a:srgbClr val="66CCFF">
              <a:alpha val="31000"/>
            </a:srgbClr>
          </a:solidFill>
          <a:ln w="31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dirty="0"/>
              <a:t>I. God Is Extravagant</a:t>
            </a: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457200" y="2438400"/>
            <a:ext cx="8229600" cy="1143000"/>
          </a:xfrm>
          <a:prstGeom prst="bevel">
            <a:avLst>
              <a:gd name="adj" fmla="val 12500"/>
            </a:avLst>
          </a:prstGeom>
          <a:solidFill>
            <a:srgbClr val="66CCFF">
              <a:alpha val="31000"/>
            </a:srgbClr>
          </a:solidFill>
          <a:ln w="31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rgbClr val="000066"/>
                </a:solidFill>
              </a:rPr>
              <a:t>III. Our Extravagant Response</a:t>
            </a:r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>
            <a:off x="457200" y="1600200"/>
            <a:ext cx="8229600" cy="685800"/>
          </a:xfrm>
          <a:prstGeom prst="bevel">
            <a:avLst>
              <a:gd name="adj" fmla="val 12500"/>
            </a:avLst>
          </a:prstGeom>
          <a:solidFill>
            <a:srgbClr val="66CCFF">
              <a:alpha val="31000"/>
            </a:srgbClr>
          </a:solidFill>
          <a:ln w="31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dirty="0"/>
              <a:t>II. God’s Greatest Extravagance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7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Forgiveness,</a:t>
            </a:r>
            <a:r>
              <a:rPr lang="en-US" altLang="en-US" sz="3700" b="1" smtClean="0"/>
              <a:t> Mt.18:21-22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marL="406400" indent="-406400"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Dismiss math; dispense mercy</a:t>
            </a:r>
          </a:p>
          <a:p>
            <a:pPr marL="406400" indent="-406400"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Basis: God forgave us, 33, 35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7315200" cy="2062103"/>
          </a:xfrm>
          <a:prstGeom prst="rect">
            <a:avLst/>
          </a:prstGeom>
          <a:solidFill>
            <a:srgbClr val="FFFFCC"/>
          </a:solidFill>
          <a:ln w="3175">
            <a:solidFill>
              <a:schemeClr val="bg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 be a Christian means to forgive the inexcusable, because God has forgiven the inexcusable in you</a:t>
            </a: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Benevolence,</a:t>
            </a:r>
            <a:r>
              <a:rPr lang="en-US" altLang="en-US" sz="3700" b="1" dirty="0" smtClean="0"/>
              <a:t> Lk.10:…34-35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“Above and beyond call of duty”  </a:t>
            </a:r>
            <a:b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solidFill>
                  <a:srgbClr val="8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(what God does for us)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49166" y="2105085"/>
            <a:ext cx="8001000" cy="452431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“They love one another.  They never fail to help widows; they save orphans from those who would hurt them.  If they have something they give freely to the man who has nothing; if they see a stranger, they take him home, and are happy, as though he were a real </a:t>
            </a:r>
            <a:r>
              <a:rPr lang="en-US" alt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brother.  They don’t consider themselves brothers in the usual sense, but brothers instead through the Spirit, in God” </a:t>
            </a:r>
            <a:r>
              <a:rPr lang="en-US" altLang="en-US" sz="2000" dirty="0"/>
              <a:t>– Aristides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7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Gratitude,</a:t>
            </a:r>
            <a:r>
              <a:rPr lang="en-US" altLang="en-US" sz="3700" b="1" smtClean="0"/>
              <a:t> Jn.12:1-3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11, resurrection of Lazarus </a:t>
            </a:r>
          </a:p>
          <a:p>
            <a:pPr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opposite reactions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114098" y="3048000"/>
            <a:ext cx="3352800" cy="2743200"/>
          </a:xfrm>
          <a:prstGeom prst="ellipse">
            <a:avLst/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b="1" u="sng" dirty="0">
                <a:solidFill>
                  <a:srgbClr val="66FFCC"/>
                </a:solidFill>
              </a:rPr>
              <a:t>Mary</a:t>
            </a:r>
            <a:r>
              <a:rPr lang="en-US" altLang="en-US" sz="3200" b="1" dirty="0">
                <a:solidFill>
                  <a:srgbClr val="66FFCC"/>
                </a:solidFill>
              </a:rPr>
              <a:t>:</a:t>
            </a:r>
          </a:p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Gratitude</a:t>
            </a:r>
          </a:p>
          <a:p>
            <a:pPr algn="ctr"/>
            <a:r>
              <a:rPr lang="en-US" altLang="en-US" sz="3200" b="1" dirty="0">
                <a:solidFill>
                  <a:schemeClr val="bg1"/>
                </a:solidFill>
              </a:rPr>
              <a:t>Jn.12:1-3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663966" y="3048000"/>
            <a:ext cx="3352800" cy="2743200"/>
          </a:xfrm>
          <a:prstGeom prst="ellipse">
            <a:avLst/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b="1" dirty="0">
                <a:solidFill>
                  <a:srgbClr val="66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Judas</a:t>
            </a:r>
            <a:r>
              <a:rPr lang="en-US" altLang="en-US" sz="3200" b="1" dirty="0">
                <a:solidFill>
                  <a:srgbClr val="66FFCC"/>
                </a:solidFill>
              </a:rPr>
              <a:t>:</a:t>
            </a:r>
          </a:p>
          <a:p>
            <a:pPr algn="ctr"/>
            <a:r>
              <a:rPr lang="en-US" altLang="en-US" sz="3200" b="1" dirty="0" smtClean="0">
                <a:solidFill>
                  <a:srgbClr val="FFFF00"/>
                </a:solidFill>
              </a:rPr>
              <a:t>“This </a:t>
            </a:r>
            <a:r>
              <a:rPr lang="en-US" altLang="en-US" sz="3200" b="1" dirty="0">
                <a:solidFill>
                  <a:srgbClr val="FFFF00"/>
                </a:solidFill>
              </a:rPr>
              <a:t>waste”</a:t>
            </a:r>
          </a:p>
          <a:p>
            <a:pPr algn="ctr"/>
            <a:r>
              <a:rPr lang="en-US" altLang="en-US" sz="3200" b="1" dirty="0">
                <a:solidFill>
                  <a:schemeClr val="bg1"/>
                </a:solidFill>
              </a:rPr>
              <a:t>Mt.26:8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Work,</a:t>
            </a:r>
            <a:r>
              <a:rPr lang="en-US" altLang="en-US" sz="3700" b="1" dirty="0" smtClean="0"/>
              <a:t> 1 Co.15:9-10 – “Fanatic!”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b="1" dirty="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29864" y="1676400"/>
            <a:ext cx="6858000" cy="2566988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“Therefore, my beloved brethren, </a:t>
            </a:r>
            <a:br>
              <a:rPr lang="en-US" altLang="en-US" sz="3200" b="1"/>
            </a:br>
            <a:r>
              <a:rPr lang="en-US" altLang="en-US" sz="3200" b="1"/>
              <a:t>be steadfast, immovable, always abounding in the work of the Lord, knowing that your labor is not in vain in the Lord” (v.58)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371600" y="1736834"/>
            <a:ext cx="1981200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677770" y="2240072"/>
            <a:ext cx="2011362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749566" y="2240072"/>
            <a:ext cx="2209800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111766" y="2240072"/>
            <a:ext cx="1371600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143000" y="2743418"/>
            <a:ext cx="2209800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722688" y="2743418"/>
            <a:ext cx="1927225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5845066" y="3230672"/>
            <a:ext cx="1774934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143000" y="3703638"/>
            <a:ext cx="3200400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  <p:bldP spid="20488" grpId="0" animBg="1"/>
      <p:bldP spid="20490" grpId="0" animBg="1"/>
      <p:bldP spid="20491" grpId="0" animBg="1"/>
      <p:bldP spid="20492" grpId="0" animBg="1"/>
      <p:bldP spid="2049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Sacrifice,</a:t>
            </a:r>
            <a:r>
              <a:rPr lang="en-US" altLang="en-US" sz="3700" b="1" dirty="0" smtClean="0"/>
              <a:t> 2 Co.12:15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will not withhold any resource</a:t>
            </a:r>
            <a:b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has, including himself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" y="2895600"/>
            <a:ext cx="8229600" cy="10763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/>
              <a:t>And I will very gladly spend and be spent for your souls…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87766" y="2992229"/>
            <a:ext cx="1371600" cy="461010"/>
          </a:xfrm>
          <a:prstGeom prst="rect">
            <a:avLst/>
          </a:prstGeom>
          <a:solidFill>
            <a:schemeClr val="bg2">
              <a:lumMod val="50000"/>
              <a:alpha val="25000"/>
            </a:schemeClr>
          </a:solidFill>
          <a:ln w="31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742648" y="2992229"/>
            <a:ext cx="1844040" cy="461010"/>
          </a:xfrm>
          <a:prstGeom prst="rect">
            <a:avLst/>
          </a:prstGeom>
          <a:solidFill>
            <a:schemeClr val="bg2">
              <a:lumMod val="50000"/>
              <a:alpha val="25000"/>
            </a:schemeClr>
          </a:solidFill>
          <a:ln w="31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flipH="1" flipV="1">
            <a:off x="1905000" y="4051736"/>
            <a:ext cx="2971800" cy="1066800"/>
          </a:xfrm>
          <a:prstGeom prst="wedgeRectCallout">
            <a:avLst>
              <a:gd name="adj1" fmla="val -68689"/>
              <a:gd name="adj2" fmla="val 120055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Sacrifice his</a:t>
            </a:r>
            <a:b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possessions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 flipH="1" flipV="1">
            <a:off x="4953000" y="4051736"/>
            <a:ext cx="2971800" cy="1066800"/>
          </a:xfrm>
          <a:prstGeom prst="wedgeRectCallout">
            <a:avLst>
              <a:gd name="adj1" fmla="val -57018"/>
              <a:gd name="adj2" fmla="val 117099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Sacrifice</a:t>
            </a:r>
            <a:b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himself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2" grpId="0" animBg="1"/>
      <p:bldP spid="215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Knowledge</a:t>
            </a:r>
            <a:r>
              <a:rPr lang="en-US" altLang="en-US" sz="3700" b="1" dirty="0" smtClean="0"/>
              <a:t>, 2 Pt.1:5, 8, 11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5,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supply in abundance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supply quality after quality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8,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abound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to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superabound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exist in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abundance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increase </a:t>
            </a:r>
            <a:endParaRPr lang="en-US" alt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11,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entrance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supplied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abundantly</a:t>
            </a:r>
            <a:endParaRPr lang="en-US" alt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Up-Down Arrow 2"/>
          <p:cNvSpPr/>
          <p:nvPr/>
        </p:nvSpPr>
        <p:spPr bwMode="auto">
          <a:xfrm rot="19916119">
            <a:off x="6002626" y="1971316"/>
            <a:ext cx="533400" cy="2339692"/>
          </a:xfrm>
          <a:prstGeom prst="upDownArrow">
            <a:avLst/>
          </a:prstGeom>
          <a:solidFill>
            <a:schemeClr val="accent1">
              <a:alpha val="51000"/>
            </a:schemeClr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God Is Extravagant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80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sz="3700" b="1" smtClean="0"/>
              <a:t>The Extravagance of God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00600"/>
          </a:xfrm>
        </p:spPr>
        <p:txBody>
          <a:bodyPr/>
          <a:lstStyle/>
          <a:p>
            <a:pPr marL="0" indent="0" algn="ctr" eaLnBrk="1" hangingPunct="1">
              <a:spcAft>
                <a:spcPts val="300"/>
              </a:spcAft>
              <a:buFont typeface="Wingdings" pitchFamily="2" charset="2"/>
              <a:buNone/>
            </a:pPr>
            <a: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sky than man can see,</a:t>
            </a:r>
            <a:b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seas than he can sail, </a:t>
            </a:r>
            <a:b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sun than he can bear to watch, </a:t>
            </a:r>
            <a:b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stars than he can scale.  </a:t>
            </a:r>
            <a:b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breath than he can breathe, </a:t>
            </a:r>
            <a:b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yield than he can sow, </a:t>
            </a:r>
            <a:b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grace than he can comprehend, </a:t>
            </a:r>
            <a:b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love than he can know.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altLang="en-US" sz="3700" b="1" smtClean="0"/>
              <a:t>John 10:10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Abundance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 quantity so abundant as to be considerably more than what one would expect or anticipate . . . beyond the norm, more than enough’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(L-N)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mere existence, but quality of life</a:t>
            </a:r>
            <a:endParaRPr lang="en-US" alt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638800" y="4099034"/>
            <a:ext cx="2667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441434" y="1066800"/>
            <a:ext cx="8229600" cy="1143000"/>
          </a:xfrm>
          <a:prstGeom prst="bevel">
            <a:avLst>
              <a:gd name="adj" fmla="val 12500"/>
            </a:avLst>
          </a:prstGeom>
          <a:solidFill>
            <a:srgbClr val="66CCFF">
              <a:alpha val="31000"/>
            </a:srgbClr>
          </a:solidFill>
          <a:ln w="31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rgbClr val="000066"/>
                </a:solidFill>
              </a:rPr>
              <a:t>I. God Is Extravagant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5720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US" altLang="en-US" sz="3700" b="1" smtClean="0"/>
              <a:t>Extremely overboard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524000"/>
            <a:ext cx="8412163" cy="4495800"/>
          </a:xfrm>
        </p:spPr>
        <p:txBody>
          <a:bodyPr/>
          <a:lstStyle/>
          <a:p>
            <a:pPr marL="406400" indent="-406400" eaLnBrk="1" hangingPunct="1">
              <a:spcAft>
                <a:spcPts val="600"/>
              </a:spcAft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Legions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Mt.26:53  [2 K.19:35]</a:t>
            </a:r>
          </a:p>
          <a:p>
            <a:pPr marL="406400" indent="-406400" eaLnBrk="1" hangingPunct="1">
              <a:spcAft>
                <a:spcPts val="600"/>
              </a:spcAft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Leftovers</a:t>
            </a:r>
          </a:p>
          <a:p>
            <a:pPr marL="806450" lvl="1" indent="-406400" eaLnBrk="1" hangingPunct="1">
              <a:spcAft>
                <a:spcPts val="600"/>
              </a:spcAft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Jn.2:6-7 – 120+ gallons</a:t>
            </a:r>
          </a:p>
          <a:p>
            <a:pPr marL="806450" lvl="1" indent="-406400" eaLnBrk="1" hangingPunct="1">
              <a:spcAft>
                <a:spcPts val="600"/>
              </a:spcAft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Jn.6:9,12-13 – baskets full</a:t>
            </a:r>
          </a:p>
          <a:p>
            <a:pPr marL="806450" lvl="1" indent="-406400" eaLnBrk="1" hangingPunct="1">
              <a:spcAft>
                <a:spcPts val="600"/>
              </a:spcAft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Jn.21:…11 – 153!</a:t>
            </a:r>
          </a:p>
          <a:p>
            <a:pPr marL="406400" indent="-406400" eaLnBrk="1" hangingPunct="1">
              <a:spcAft>
                <a:spcPts val="600"/>
              </a:spcAft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Tim.6:17</a:t>
            </a:r>
          </a:p>
          <a:p>
            <a:pPr marL="406400" indent="-406400" eaLnBrk="1" hangingPunct="1"/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Lineage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Hb.11:12</a:t>
            </a:r>
            <a:endParaRPr lang="en-US" alt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457200" y="762000"/>
            <a:ext cx="8229600" cy="685800"/>
          </a:xfrm>
          <a:prstGeom prst="bevel">
            <a:avLst>
              <a:gd name="adj" fmla="val 12500"/>
            </a:avLst>
          </a:prstGeom>
          <a:solidFill>
            <a:srgbClr val="66CCFF">
              <a:alpha val="31000"/>
            </a:srgbClr>
          </a:solidFill>
          <a:ln w="31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dirty="0"/>
              <a:t>I. God Is Extravagant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457200" y="1600200"/>
            <a:ext cx="8229600" cy="1143000"/>
          </a:xfrm>
          <a:prstGeom prst="bevel">
            <a:avLst>
              <a:gd name="adj" fmla="val 12500"/>
            </a:avLst>
          </a:prstGeom>
          <a:solidFill>
            <a:srgbClr val="66CCFF">
              <a:alpha val="31000"/>
            </a:srgbClr>
          </a:solidFill>
          <a:ln w="31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rgbClr val="000066"/>
                </a:solidFill>
              </a:rPr>
              <a:t>II. God’s Greatest Extravagance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667000" y="2772102"/>
            <a:ext cx="3810000" cy="719962"/>
          </a:xfrm>
          <a:prstGeom prst="rect">
            <a:avLst/>
          </a:prstGeom>
          <a:solidFill>
            <a:srgbClr val="80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Mk.16:15-16, ‘</a:t>
            </a:r>
            <a:r>
              <a:rPr lang="en-US" altLang="en-US" sz="37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every</a:t>
            </a:r>
            <a:r>
              <a:rPr lang="en-US" altLang="en-US" sz="3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Mt.7:13-14, ‘</a:t>
            </a:r>
            <a:r>
              <a:rPr lang="en-US" altLang="en-US" sz="3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few</a:t>
            </a:r>
            <a:r>
              <a:rPr lang="en-US" alt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0" indent="0" algn="ctr" eaLnBrk="1" hangingPunct="1">
              <a:buNone/>
            </a:pP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Mk.4:4-7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063766" y="2971800"/>
            <a:ext cx="2971800" cy="1295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Extravagant</a:t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sowing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3063766" y="4419600"/>
            <a:ext cx="2971800" cy="1295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 soils</a:t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700" b="1" dirty="0" smtClean="0"/>
              <a:t>Romans 5:20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347663" indent="-347663"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problem: 6, 8, 10</a:t>
            </a:r>
          </a:p>
          <a:p>
            <a:pPr marL="347663" indent="-347663"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solution: 6-8   </a:t>
            </a:r>
          </a:p>
          <a:p>
            <a:pPr marL="461963" lvl="1" indent="0" eaLnBrk="1" hangingPunct="1"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(Jn.3:16)</a:t>
            </a:r>
          </a:p>
          <a:p>
            <a:pPr marL="855663" lvl="1" indent="-393700" eaLnBrk="1" hangingPunct="1"/>
            <a:endParaRPr lang="en-US" altLang="en-US" b="1" dirty="0" smtClean="0"/>
          </a:p>
          <a:p>
            <a:pPr marL="855663" lvl="1" indent="-393700" eaLnBrk="1" hangingPunct="1"/>
            <a:endParaRPr lang="en-US" altLang="en-US" b="1" dirty="0" smtClean="0"/>
          </a:p>
          <a:p>
            <a:pPr marL="855663" lvl="1" indent="-393700" eaLnBrk="1" hangingPunct="1"/>
            <a:endParaRPr lang="en-US" altLang="en-US" sz="1600" b="1" dirty="0" smtClean="0"/>
          </a:p>
          <a:p>
            <a:pPr marL="855663" lvl="1" indent="-393700" eaLnBrk="1" hangingPunct="1"/>
            <a:endParaRPr lang="en-US" altLang="en-US" sz="1600" b="1" dirty="0" smtClean="0"/>
          </a:p>
          <a:p>
            <a:pPr marL="855663" lvl="1" indent="-393700" eaLnBrk="1" hangingPunct="1"/>
            <a:endParaRPr lang="en-US" altLang="en-US" sz="1600" b="1" dirty="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600200" y="4572000"/>
            <a:ext cx="3124200" cy="609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1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Much more, </a:t>
            </a:r>
            <a:r>
              <a:rPr lang="en-US" alt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514600" y="3886200"/>
            <a:ext cx="3124200" cy="609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10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Much more, </a:t>
            </a:r>
            <a:r>
              <a:rPr lang="en-US" altLang="en-US" sz="3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429000" y="3200400"/>
            <a:ext cx="3124200" cy="609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10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Much more, </a:t>
            </a:r>
            <a:r>
              <a:rPr lang="en-US" altLang="en-US" sz="3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343400" y="2514600"/>
            <a:ext cx="3124200" cy="609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1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Much more, </a:t>
            </a:r>
            <a:r>
              <a:rPr lang="en-US" alt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57200" y="5334000"/>
            <a:ext cx="2057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000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</a:t>
            </a:r>
            <a:r>
              <a:rPr lang="en-US" altLang="en-US" sz="3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abounded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324600" y="914400"/>
            <a:ext cx="2057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000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Grace</a:t>
            </a:r>
          </a:p>
          <a:p>
            <a:pPr algn="ctr">
              <a:defRPr/>
            </a:pPr>
            <a:r>
              <a:rPr lang="en-US" alt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Super-</a:t>
            </a:r>
            <a:br>
              <a:rPr lang="en-US" alt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  <p:bldP spid="12295" grpId="0" animBg="1"/>
      <p:bldP spid="12296" grpId="0"/>
      <p:bldP spid="12297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660</TotalTime>
  <Words>561</Words>
  <Application>Microsoft Office PowerPoint</Application>
  <PresentationFormat>On-screen Show (4:3)</PresentationFormat>
  <Paragraphs>117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Pixel</vt:lpstr>
      <vt:lpstr>Default Design</vt:lpstr>
      <vt:lpstr>1_Default Design</vt:lpstr>
      <vt:lpstr>                </vt:lpstr>
      <vt:lpstr>God Is Extravagant</vt:lpstr>
      <vt:lpstr>The Extravagance of God</vt:lpstr>
      <vt:lpstr>John 10:10</vt:lpstr>
      <vt:lpstr>PowerPoint Presentation</vt:lpstr>
      <vt:lpstr>Extremely overboard</vt:lpstr>
      <vt:lpstr>PowerPoint Presentation</vt:lpstr>
      <vt:lpstr>Mk.16:15-16, ‘every’</vt:lpstr>
      <vt:lpstr>Romans 5:20</vt:lpstr>
      <vt:lpstr>Ep.1:7-8</vt:lpstr>
      <vt:lpstr>Ro.5:20 Ep.1:7-8 1 Co.1:5</vt:lpstr>
      <vt:lpstr>Scripture provides . . . </vt:lpstr>
      <vt:lpstr>PowerPoint Presentation</vt:lpstr>
      <vt:lpstr>Forgiveness, Mt.18:21-22</vt:lpstr>
      <vt:lpstr>Benevolence, Lk.10:…34-35</vt:lpstr>
      <vt:lpstr>Gratitude, Jn.12:1-3</vt:lpstr>
      <vt:lpstr>Work, 1 Co.15:9-10 – “Fanatic!”</vt:lpstr>
      <vt:lpstr>Sacrifice, 2 Co.12:15</vt:lpstr>
      <vt:lpstr>Knowledge, 2 Pt.1:5, 8, 11</vt:lpstr>
      <vt:lpstr>PowerPoint Presentation</vt:lpstr>
    </vt:vector>
  </TitlesOfParts>
  <Company>Catspaw Enterprises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Owner</cp:lastModifiedBy>
  <cp:revision>80</cp:revision>
  <dcterms:created xsi:type="dcterms:W3CDTF">2010-11-19T19:07:16Z</dcterms:created>
  <dcterms:modified xsi:type="dcterms:W3CDTF">2016-04-15T17:34:45Z</dcterms:modified>
</cp:coreProperties>
</file>