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6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69" d="100"/>
          <a:sy n="69" d="100"/>
        </p:scale>
        <p:origin x="-124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2099733"/>
            <a:ext cx="6619244" cy="2677648"/>
          </a:xfrm>
          <a:prstGeom prst="rect">
            <a:avLst/>
          </a:prstGeom>
        </p:spPr>
        <p:txBody>
          <a:bodyPr anchor="b"/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5414" y="1830325"/>
            <a:ext cx="990599" cy="2285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0493" y="3266694"/>
            <a:ext cx="3867912" cy="233172"/>
          </a:xfrm>
        </p:spPr>
        <p:txBody>
          <a:bodyPr/>
          <a:lstStyle>
            <a:lvl1pPr>
              <a:defRPr sz="75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3257" y="292609"/>
            <a:ext cx="628649" cy="767687"/>
          </a:xfrm>
        </p:spPr>
        <p:txBody>
          <a:bodyPr/>
          <a:lstStyle>
            <a:lvl1pPr>
              <a:defRPr sz="21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8" y="4969927"/>
            <a:ext cx="6619243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8" y="553666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60704"/>
            <a:ext cx="6624828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109" y="3547872"/>
            <a:ext cx="6619244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673721" y="596768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7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7286297" y="2629301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7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980518"/>
            <a:ext cx="6345737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459459" y="3679987"/>
            <a:ext cx="579432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05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5029198"/>
            <a:ext cx="6619244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3525"/>
            <a:ext cx="6649217" cy="1819656"/>
          </a:xfrm>
          <a:prstGeom prst="rect">
            <a:avLst/>
          </a:prstGeo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5029200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1"/>
            <a:ext cx="2346876" cy="57626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6" y="3179764"/>
            <a:ext cx="2346876" cy="284729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2603501"/>
            <a:ext cx="2359035" cy="57626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3179764"/>
            <a:ext cx="2359035" cy="284729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5025" y="2595032"/>
            <a:ext cx="2370772" cy="58473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5025" y="3179764"/>
            <a:ext cx="2370772" cy="284729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8743" y="2603500"/>
            <a:ext cx="24423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31868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  <a:prstGeom prst="rect">
            <a:avLst/>
          </a:prstGeom>
        </p:spPr>
        <p:txBody>
          <a:bodyPr anchor="ctr" anchorCtr="0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4532845"/>
            <a:ext cx="2287829" cy="57626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4" y="2610916"/>
            <a:ext cx="201843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5109108"/>
            <a:ext cx="2287829" cy="91794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4532842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6649" y="5109108"/>
            <a:ext cx="2287829" cy="91257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575" y="4532842"/>
            <a:ext cx="228782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2603500"/>
            <a:ext cx="201843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575" y="5109108"/>
            <a:ext cx="2287829" cy="91794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8184" y="2603501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55514" y="2603501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8"/>
            <a:ext cx="6619244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2595033"/>
            <a:ext cx="6619244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2568" y="1278466"/>
            <a:ext cx="1081175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278466"/>
            <a:ext cx="4692019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9"/>
            <a:ext cx="6619244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2603500"/>
            <a:ext cx="6619244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679192"/>
            <a:ext cx="325755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0932" y="2679192"/>
            <a:ext cx="2818638" cy="2286000"/>
          </a:xfrm>
        </p:spPr>
        <p:txBody>
          <a:bodyPr anchor="ctr" anchorCtr="0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5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969264"/>
            <a:ext cx="6619244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6" y="2603501"/>
            <a:ext cx="362102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82" y="2603500"/>
            <a:ext cx="3621024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69264"/>
            <a:ext cx="6619244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6040"/>
            <a:ext cx="362102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6" y="3198448"/>
            <a:ext cx="3621024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82" y="2606040"/>
            <a:ext cx="362102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3" y="3187922"/>
            <a:ext cx="361887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9" y="969264"/>
            <a:ext cx="6619244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98448"/>
            <a:ext cx="2094869" cy="1597152"/>
          </a:xfrm>
          <a:prstGeom prst="rect">
            <a:avLst/>
          </a:prstGeo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4256" y="1447800"/>
            <a:ext cx="3896998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3129281"/>
            <a:ext cx="2094869" cy="2895599"/>
          </a:xfrm>
        </p:spPr>
        <p:txBody>
          <a:bodyPr/>
          <a:lstStyle>
            <a:lvl1pPr marL="0" indent="0">
              <a:buNone/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1" y="1693332"/>
            <a:ext cx="2895194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1143000"/>
            <a:ext cx="242039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3657600"/>
            <a:ext cx="2894409" cy="13716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191" y="1"/>
            <a:ext cx="9145191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973668"/>
            <a:ext cx="6571060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2603500"/>
            <a:ext cx="6571060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571" y="6391657"/>
            <a:ext cx="74294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6/24/2017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338" y="6391656"/>
            <a:ext cx="2900934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2099733"/>
            <a:ext cx="8153400" cy="2677648"/>
          </a:xfrm>
        </p:spPr>
        <p:txBody>
          <a:bodyPr/>
          <a:lstStyle/>
          <a:p>
            <a:pPr algn="ctr"/>
            <a:r>
              <a:rPr lang="en-US" sz="6000" b="1" dirty="0" smtClean="0">
                <a:latin typeface="Rockwell Extra Bold" panose="02060903040505020403" pitchFamily="18" charset="0"/>
              </a:rPr>
              <a:t>Isn’t that true for you, </a:t>
            </a:r>
            <a:br>
              <a:rPr lang="en-US" sz="6000" b="1" dirty="0" smtClean="0">
                <a:latin typeface="Rockwell Extra Bold" panose="02060903040505020403" pitchFamily="18" charset="0"/>
              </a:rPr>
            </a:br>
            <a:r>
              <a:rPr lang="en-US" sz="6000" b="1" dirty="0" smtClean="0">
                <a:latin typeface="Rockwell Extra Bold" panose="02060903040505020403" pitchFamily="18" charset="0"/>
              </a:rPr>
              <a:t>but not for me?</a:t>
            </a:r>
            <a:endParaRPr lang="en-US" sz="6000" dirty="0">
              <a:latin typeface="Rockwell Extra Bold" panose="020609030405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Rockwell Extra Bold" pitchFamily="18" charset="0"/>
              </a:rPr>
              <a:t>Common Concepts</a:t>
            </a:r>
            <a:endParaRPr lang="en-US" sz="4400" b="1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2352675"/>
            <a:ext cx="8267700" cy="36671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Berlin Sans FB" pitchFamily="34" charset="0"/>
              </a:rPr>
              <a:t>“You cannot impose your morals on me.”</a:t>
            </a:r>
          </a:p>
          <a:p>
            <a:r>
              <a:rPr lang="en-US" sz="2400" b="1" dirty="0" smtClean="0">
                <a:latin typeface="Berlin Sans FB" pitchFamily="34" charset="0"/>
              </a:rPr>
              <a:t>“We can all believe whatever we want to believe.”</a:t>
            </a:r>
          </a:p>
          <a:p>
            <a:r>
              <a:rPr lang="en-US" sz="2400" b="1" dirty="0" smtClean="0">
                <a:latin typeface="Berlin Sans FB" pitchFamily="34" charset="0"/>
              </a:rPr>
              <a:t>“Different people have different customs, the same is true with ethics, beliefs, and morals, there is not a single right belief.”</a:t>
            </a:r>
          </a:p>
          <a:p>
            <a:r>
              <a:rPr lang="en-US" sz="2400" b="1" dirty="0" smtClean="0">
                <a:latin typeface="Berlin Sans FB" pitchFamily="34" charset="0"/>
              </a:rPr>
              <a:t>“We can have no certainty in morality, because language and contexts are too diverse and confusing.”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3669"/>
            <a:ext cx="7086600" cy="706964"/>
          </a:xfrm>
        </p:spPr>
        <p:txBody>
          <a:bodyPr/>
          <a:lstStyle/>
          <a:p>
            <a:r>
              <a:rPr lang="en-US" sz="4000" b="1" dirty="0" smtClean="0">
                <a:latin typeface="Rockwell Extra Bold" panose="02060903040505020403" pitchFamily="18" charset="0"/>
              </a:rPr>
              <a:t>What is the Nature of Truth?</a:t>
            </a:r>
            <a:endParaRPr lang="en-US" sz="4000" b="1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508249"/>
            <a:ext cx="8305800" cy="378777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Berlin Sans FB" pitchFamily="34" charset="0"/>
              </a:rPr>
              <a:t>Truth – “That which is in accordance with fact or reality.”</a:t>
            </a:r>
          </a:p>
          <a:p>
            <a:r>
              <a:rPr lang="en-US" sz="2800" b="1" dirty="0" smtClean="0">
                <a:latin typeface="Berlin Sans FB" pitchFamily="34" charset="0"/>
              </a:rPr>
              <a:t>Truth is objective – </a:t>
            </a:r>
          </a:p>
          <a:p>
            <a:pPr lvl="1"/>
            <a:r>
              <a:rPr lang="en-US" sz="2650" b="1" dirty="0" smtClean="0">
                <a:latin typeface="Berlin Sans FB" pitchFamily="34" charset="0"/>
              </a:rPr>
              <a:t>Grounded in outside reality (2 Pet. 1:20-21)</a:t>
            </a:r>
          </a:p>
          <a:p>
            <a:pPr lvl="1"/>
            <a:r>
              <a:rPr lang="en-US" sz="2650" b="1" dirty="0" smtClean="0">
                <a:latin typeface="Berlin Sans FB" pitchFamily="34" charset="0"/>
              </a:rPr>
              <a:t>Unchanging and constant (Mal. 3:6)</a:t>
            </a:r>
          </a:p>
          <a:p>
            <a:pPr lvl="1"/>
            <a:r>
              <a:rPr lang="en-US" sz="2650" b="1" dirty="0" smtClean="0">
                <a:latin typeface="Berlin Sans FB" pitchFamily="34" charset="0"/>
              </a:rPr>
              <a:t>Universal and applicable to all (Acts 17:30)</a:t>
            </a:r>
            <a:endParaRPr lang="en-US" sz="265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973669"/>
            <a:ext cx="7096124" cy="706964"/>
          </a:xfrm>
        </p:spPr>
        <p:txBody>
          <a:bodyPr/>
          <a:lstStyle/>
          <a:p>
            <a:r>
              <a:rPr lang="en-US" sz="4000" b="1" dirty="0" smtClean="0">
                <a:latin typeface="Rockwell Extra Bold" panose="02060903040505020403" pitchFamily="18" charset="0"/>
              </a:rPr>
              <a:t>What is the Nature of Truth?</a:t>
            </a:r>
            <a:endParaRPr lang="en-US" sz="4000" b="1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505075"/>
            <a:ext cx="8420100" cy="37814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Rockwell Extra Bold" pitchFamily="18" charset="0"/>
              </a:rPr>
              <a:t>Truth is communicable </a:t>
            </a:r>
          </a:p>
          <a:p>
            <a:pPr lvl="1"/>
            <a:r>
              <a:rPr lang="en-US" sz="2800" b="1" dirty="0" smtClean="0">
                <a:latin typeface="Rockwell Extra Bold" pitchFamily="18" charset="0"/>
              </a:rPr>
              <a:t>Colossians 1:5-7</a:t>
            </a:r>
          </a:p>
          <a:p>
            <a:r>
              <a:rPr lang="en-US" sz="3200" b="1" dirty="0" smtClean="0">
                <a:latin typeface="Rockwell Extra Bold" pitchFamily="18" charset="0"/>
              </a:rPr>
              <a:t>Truth can be understood</a:t>
            </a:r>
          </a:p>
          <a:p>
            <a:pPr lvl="1"/>
            <a:r>
              <a:rPr lang="en-US" sz="2800" b="1" dirty="0" smtClean="0">
                <a:latin typeface="Rockwell Extra Bold" pitchFamily="18" charset="0"/>
              </a:rPr>
              <a:t>John 8:31-32</a:t>
            </a:r>
          </a:p>
          <a:p>
            <a:pPr lvl="1"/>
            <a:r>
              <a:rPr lang="en-US" sz="2800" b="1" dirty="0" smtClean="0">
                <a:latin typeface="Rockwell Extra Bold" pitchFamily="18" charset="0"/>
              </a:rPr>
              <a:t>2 Timothy 2:15</a:t>
            </a:r>
          </a:p>
          <a:p>
            <a:r>
              <a:rPr lang="en-US" sz="3200" b="1" dirty="0" smtClean="0">
                <a:latin typeface="Rockwell Extra Bold" pitchFamily="18" charset="0"/>
              </a:rPr>
              <a:t>Truth corresponds to reality</a:t>
            </a:r>
          </a:p>
          <a:p>
            <a:pPr lvl="1"/>
            <a:r>
              <a:rPr lang="en-US" sz="2800" b="1" dirty="0" smtClean="0">
                <a:latin typeface="Rockwell Extra Bold" pitchFamily="18" charset="0"/>
              </a:rPr>
              <a:t>Proverbs 12:17 </a:t>
            </a:r>
            <a:endParaRPr lang="en-US" sz="2800" b="1" dirty="0"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2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973669"/>
            <a:ext cx="7277099" cy="706964"/>
          </a:xfrm>
        </p:spPr>
        <p:txBody>
          <a:bodyPr/>
          <a:lstStyle/>
          <a:p>
            <a:r>
              <a:rPr lang="en-US" sz="4400" b="1" dirty="0" smtClean="0">
                <a:latin typeface="Rockwell Extra Bold" panose="02060903040505020403" pitchFamily="18" charset="0"/>
              </a:rPr>
              <a:t>What is the Nature of Truth?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2603500"/>
            <a:ext cx="7056835" cy="3416300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>
                <a:latin typeface="Berlin Sans FB" pitchFamily="34" charset="0"/>
              </a:rPr>
              <a:t>Truth is harmonious </a:t>
            </a:r>
          </a:p>
          <a:p>
            <a:pPr lvl="1"/>
            <a:r>
              <a:rPr lang="en-US" sz="3600" b="1" dirty="0" smtClean="0">
                <a:latin typeface="Berlin Sans FB" pitchFamily="34" charset="0"/>
              </a:rPr>
              <a:t>John 14:6; 1 Corinthians 14:33</a:t>
            </a:r>
          </a:p>
          <a:p>
            <a:pPr lvl="1"/>
            <a:r>
              <a:rPr lang="en-US" sz="3600" b="1" dirty="0" smtClean="0">
                <a:latin typeface="Berlin Sans FB" pitchFamily="34" charset="0"/>
              </a:rPr>
              <a:t>Galatians 1:6-9</a:t>
            </a:r>
          </a:p>
          <a:p>
            <a:r>
              <a:rPr lang="en-US" sz="4000" b="1" dirty="0" smtClean="0">
                <a:latin typeface="Berlin Sans FB" pitchFamily="34" charset="0"/>
              </a:rPr>
              <a:t>Truth is necessary</a:t>
            </a:r>
          </a:p>
          <a:p>
            <a:pPr lvl="1"/>
            <a:r>
              <a:rPr lang="en-US" sz="3600" b="1" dirty="0" smtClean="0">
                <a:latin typeface="Berlin Sans FB" pitchFamily="34" charset="0"/>
              </a:rPr>
              <a:t>Hebrews 1:3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3669"/>
            <a:ext cx="6849034" cy="706964"/>
          </a:xfrm>
        </p:spPr>
        <p:txBody>
          <a:bodyPr/>
          <a:lstStyle/>
          <a:p>
            <a:r>
              <a:rPr lang="en-US" sz="4000" b="1" dirty="0" smtClean="0">
                <a:latin typeface="Rockwell Extra Bold" panose="02060903040505020403" pitchFamily="18" charset="0"/>
              </a:rPr>
              <a:t>Consequences of Post-Truth</a:t>
            </a:r>
            <a:endParaRPr lang="en-US" sz="4000" b="1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2257425"/>
            <a:ext cx="8460509" cy="41624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Berlin Sans FB" pitchFamily="34" charset="0"/>
              </a:rPr>
              <a:t>Illogical &amp; self-defeating world-view</a:t>
            </a:r>
          </a:p>
          <a:p>
            <a:pPr lvl="1"/>
            <a:r>
              <a:rPr lang="en-US" sz="2800" b="1" dirty="0" smtClean="0">
                <a:latin typeface="Berlin Sans FB" pitchFamily="34" charset="0"/>
              </a:rPr>
              <a:t>“The truth is that there is no truth.”</a:t>
            </a:r>
          </a:p>
          <a:p>
            <a:pPr lvl="1"/>
            <a:r>
              <a:rPr lang="en-US" sz="2800" b="1" dirty="0" smtClean="0">
                <a:latin typeface="Berlin Sans FB" pitchFamily="34" charset="0"/>
              </a:rPr>
              <a:t>“We know that we cannot know truth.”</a:t>
            </a:r>
          </a:p>
          <a:p>
            <a:pPr lvl="1"/>
            <a:r>
              <a:rPr lang="en-US" sz="2800" b="1" dirty="0" smtClean="0">
                <a:latin typeface="Berlin Sans FB" pitchFamily="34" charset="0"/>
              </a:rPr>
              <a:t>“It’s true for you, but not for me.”</a:t>
            </a:r>
          </a:p>
          <a:p>
            <a:r>
              <a:rPr lang="en-US" sz="3200" b="1" dirty="0" smtClean="0">
                <a:latin typeface="Berlin Sans FB" pitchFamily="34" charset="0"/>
              </a:rPr>
              <a:t>There is no order or reason</a:t>
            </a:r>
          </a:p>
          <a:p>
            <a:pPr lvl="1"/>
            <a:r>
              <a:rPr lang="en-US" sz="2800" b="1" dirty="0" smtClean="0">
                <a:latin typeface="Berlin Sans FB" pitchFamily="34" charset="0"/>
              </a:rPr>
              <a:t>If there is no reality of what is right or wrong then knowledge, society, law, and morality ceases to exist</a:t>
            </a:r>
          </a:p>
          <a:p>
            <a:pPr lvl="1">
              <a:buNone/>
            </a:pP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271217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Rockwell Extra Bold" panose="02060903040505020403" pitchFamily="18" charset="0"/>
              </a:rPr>
              <a:t>Consequences of Post-Truth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2647950"/>
            <a:ext cx="7915275" cy="337185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erlin Sans FB" pitchFamily="34" charset="0"/>
              </a:rPr>
              <a:t>There is only the “Will to Power”</a:t>
            </a:r>
          </a:p>
          <a:p>
            <a:pPr lvl="1"/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</a:rPr>
              <a:t>“In those days there was no king in Israel; everyone did what was right in his own eyes.” (Judges 21:25)</a:t>
            </a:r>
          </a:p>
          <a:p>
            <a:pPr lvl="1"/>
            <a:r>
              <a:rPr lang="en-US" sz="3200" b="1" dirty="0" smtClean="0">
                <a:latin typeface="Berlin Sans FB" pitchFamily="34" charset="0"/>
              </a:rPr>
              <a:t>Might makes right – without any morality at all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Rockwell Extra Bold" panose="02060903040505020403" pitchFamily="18" charset="0"/>
              </a:rPr>
              <a:t>The Bible’s Argument</a:t>
            </a:r>
            <a:endParaRPr lang="en-US" sz="4800" b="1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603500"/>
            <a:ext cx="8305800" cy="37401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Berlin Sans FB" pitchFamily="34" charset="0"/>
              </a:rPr>
              <a:t>Individual’s do not construct truth</a:t>
            </a:r>
          </a:p>
          <a:p>
            <a:pPr lvl="1"/>
            <a:r>
              <a:rPr lang="en-US" sz="2250" b="1" i="1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</a:rPr>
              <a:t>“All the ways of a man are clean in his own sight, but the Lord weighs the motives.” </a:t>
            </a:r>
            <a:r>
              <a:rPr lang="en-US" sz="2250" b="1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</a:rPr>
              <a:t>(Proverbs 16:2)</a:t>
            </a:r>
          </a:p>
          <a:p>
            <a:r>
              <a:rPr lang="en-US" sz="2400" b="1" dirty="0" smtClean="0">
                <a:latin typeface="Berlin Sans FB" pitchFamily="34" charset="0"/>
              </a:rPr>
              <a:t>All humanity will be held to a standard</a:t>
            </a:r>
          </a:p>
          <a:p>
            <a:pPr lvl="1"/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</a:rPr>
              <a:t>“He who rejects Me and does not receive My sayings, has one who judges him; the word I spoke is what will judge him at the last day.” (John 12:48)</a:t>
            </a:r>
            <a:endParaRPr lang="en-US" sz="2250" b="1" dirty="0">
              <a:solidFill>
                <a:schemeClr val="accent4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9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Rockwell Extra Bold" panose="02060903040505020403" pitchFamily="18" charset="0"/>
              </a:rPr>
              <a:t>The Bible’s Argument</a:t>
            </a:r>
            <a:endParaRPr lang="en-US" sz="4800" b="1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93950"/>
            <a:ext cx="8420100" cy="34163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erlin Sans FB" pitchFamily="34" charset="0"/>
              </a:rPr>
              <a:t>God’s Word is the standard of Truth</a:t>
            </a:r>
          </a:p>
          <a:p>
            <a:pPr lvl="1"/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</a:rPr>
              <a:t>“Sanctify them in the truth; Your word is truth. As You sent Me into the world, I also have sent them into the world. For their sakes I sanctify Myself, that they themselves also may be sanctified in truth.” (John 17:17-19) </a:t>
            </a:r>
            <a:endParaRPr lang="en-US" sz="2250" b="1" dirty="0" smtClean="0">
              <a:solidFill>
                <a:schemeClr val="accent4">
                  <a:lumMod val="50000"/>
                </a:schemeClr>
              </a:solidFill>
              <a:latin typeface="Berlin Sans FB" pitchFamily="34" charset="0"/>
            </a:endParaRPr>
          </a:p>
          <a:p>
            <a:r>
              <a:rPr lang="en-US" sz="2400" b="1" dirty="0" smtClean="0">
                <a:latin typeface="Berlin Sans FB" pitchFamily="34" charset="0"/>
              </a:rPr>
              <a:t>Accepting the Truth is the only Way to Life</a:t>
            </a:r>
          </a:p>
          <a:p>
            <a:pPr lvl="1"/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  <a:latin typeface="Berlin Sans FB" pitchFamily="34" charset="0"/>
              </a:rPr>
              <a:t>“Jesus said to him, ‘I am the way, and the truth, and the life; no one comes to the Father but through Me.’”(John 14:6)</a:t>
            </a:r>
            <a:endParaRPr lang="en-US" sz="2250" b="1" dirty="0">
              <a:solidFill>
                <a:schemeClr val="accent4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5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234</TotalTime>
  <Words>368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Isn’t that true for you,  but not for me?</vt:lpstr>
      <vt:lpstr>Common Concepts</vt:lpstr>
      <vt:lpstr>What is the Nature of Truth?</vt:lpstr>
      <vt:lpstr>What is the Nature of Truth?</vt:lpstr>
      <vt:lpstr>What is the Nature of Truth?</vt:lpstr>
      <vt:lpstr>Consequences of Post-Truth</vt:lpstr>
      <vt:lpstr>Consequences of Post-Truth</vt:lpstr>
      <vt:lpstr>The Bible’s Argument</vt:lpstr>
      <vt:lpstr>The Bible’s Argument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an Absolute Moral Standard Exist?</dc:title>
  <dc:creator>Kaitlin</dc:creator>
  <cp:lastModifiedBy>Murray</cp:lastModifiedBy>
  <cp:revision>11</cp:revision>
  <dcterms:created xsi:type="dcterms:W3CDTF">2016-08-01T18:42:41Z</dcterms:created>
  <dcterms:modified xsi:type="dcterms:W3CDTF">2017-06-24T11:46:18Z</dcterms:modified>
</cp:coreProperties>
</file>