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EE275D-A868-45C6-8F37-0043FF78DB89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7074659-CD77-4B53-B5C1-6CD3903FF8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666494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275D-A868-45C6-8F37-0043FF78DB89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4659-CD77-4B53-B5C1-6CD3903FF8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83268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EE275D-A868-45C6-8F37-0043FF78DB89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7074659-CD77-4B53-B5C1-6CD3903FF8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45939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275D-A868-45C6-8F37-0043FF78DB89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4659-CD77-4B53-B5C1-6CD3903FF8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21085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EE275D-A868-45C6-8F37-0043FF78DB89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7074659-CD77-4B53-B5C1-6CD3903FF8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0594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275D-A868-45C6-8F37-0043FF78DB89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4659-CD77-4B53-B5C1-6CD3903FF8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50377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275D-A868-45C6-8F37-0043FF78DB89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4659-CD77-4B53-B5C1-6CD3903FF8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37132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275D-A868-45C6-8F37-0043FF78DB89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4659-CD77-4B53-B5C1-6CD3903FF8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7838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275D-A868-45C6-8F37-0043FF78DB89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4659-CD77-4B53-B5C1-6CD3903FF8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17246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EE275D-A868-45C6-8F37-0043FF78DB89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7074659-CD77-4B53-B5C1-6CD3903FF8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2355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275D-A868-45C6-8F37-0043FF78DB89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4659-CD77-4B53-B5C1-6CD3903FF8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64896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EEE275D-A868-45C6-8F37-0043FF78DB89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7074659-CD77-4B53-B5C1-6CD3903FF8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862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680E6-979E-485B-81D1-55FD41510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992" y="556591"/>
            <a:ext cx="8478077" cy="2544418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>
                <a:solidFill>
                  <a:schemeClr val="tx1"/>
                </a:solidFill>
                <a:latin typeface="Georgia" panose="02040502050405020303" pitchFamily="18" charset="0"/>
              </a:rPr>
              <a:t>PAUL AND VOWS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E35E16-2DAC-4585-A42F-2F24FE95D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992" y="3101009"/>
            <a:ext cx="8361617" cy="333954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Georgia" panose="02040502050405020303" pitchFamily="18" charset="0"/>
              </a:rPr>
              <a:t>a solemn promise or assertion; </a:t>
            </a:r>
            <a:r>
              <a:rPr lang="en-US" sz="3600" b="1" i="1" dirty="0">
                <a:solidFill>
                  <a:schemeClr val="bg1"/>
                </a:solidFill>
                <a:latin typeface="Georgia" panose="02040502050405020303" pitchFamily="18" charset="0"/>
              </a:rPr>
              <a:t>specifically</a:t>
            </a:r>
            <a:r>
              <a:rPr lang="en-US" sz="3600" b="1" dirty="0">
                <a:solidFill>
                  <a:schemeClr val="bg1"/>
                </a:solidFill>
                <a:latin typeface="Georgia" panose="02040502050405020303" pitchFamily="18" charset="0"/>
              </a:rPr>
              <a:t> : one by which a person is bound to an act, service,  or condition</a:t>
            </a: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Merriam-</a:t>
            </a:r>
            <a:r>
              <a:rPr lang="en-US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webster</a:t>
            </a:r>
            <a:r>
              <a:rPr lang="en-US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Dictionary</a:t>
            </a:r>
          </a:p>
        </p:txBody>
      </p:sp>
    </p:spTree>
    <p:extLst>
      <p:ext uri="{BB962C8B-B14F-4D97-AF65-F5344CB8AC3E}">
        <p14:creationId xmlns:p14="http://schemas.microsoft.com/office/powerpoint/2010/main" val="22707126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D64D-C065-49EC-9607-EFC4A4C3C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583097"/>
            <a:ext cx="8272212" cy="1258955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latin typeface="Georgia" panose="02040502050405020303" pitchFamily="18" charset="0"/>
              </a:rPr>
              <a:t>PAUL AND VOWS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14139-5EE9-433F-A3D7-D946DF319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42053"/>
            <a:ext cx="9144000" cy="4850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0000"/>
                </a:solidFill>
                <a:latin typeface="Georgia" panose="02040502050405020303" pitchFamily="18" charset="0"/>
              </a:rPr>
              <a:t>Paul Took A Vow (Acts 18:18)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tx1"/>
                </a:solidFill>
                <a:latin typeface="Georgia" panose="02040502050405020303" pitchFamily="18" charset="0"/>
              </a:rPr>
              <a:t>Paul Assisted Others Who Had Taken Vows (Acts 21:17-26)</a:t>
            </a:r>
          </a:p>
          <a:p>
            <a:pPr marL="0" indent="0" algn="ctr">
              <a:buNone/>
            </a:pPr>
            <a:r>
              <a:rPr lang="en-US" sz="3300" b="1" i="1" dirty="0">
                <a:solidFill>
                  <a:schemeClr val="tx1"/>
                </a:solidFill>
                <a:latin typeface="Georgia" panose="02040502050405020303" pitchFamily="18" charset="0"/>
              </a:rPr>
              <a:t>Was Paul Wrong? Was He Binding The Mosaic Law? Did He Compromise Truth?</a:t>
            </a:r>
          </a:p>
          <a:p>
            <a:pPr marL="0" indent="0" algn="ctr">
              <a:buNone/>
            </a:pPr>
            <a:r>
              <a:rPr lang="en-US" sz="3300" b="1" i="1" dirty="0">
                <a:solidFill>
                  <a:schemeClr val="tx1"/>
                </a:solidFill>
                <a:latin typeface="Georgia" panose="02040502050405020303" pitchFamily="18" charset="0"/>
              </a:rPr>
              <a:t>In Other Words, Did Paul Commit Sin?</a:t>
            </a:r>
          </a:p>
        </p:txBody>
      </p:sp>
    </p:spTree>
    <p:extLst>
      <p:ext uri="{BB962C8B-B14F-4D97-AF65-F5344CB8AC3E}">
        <p14:creationId xmlns:p14="http://schemas.microsoft.com/office/powerpoint/2010/main" val="22872584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D64D-C065-49EC-9607-EFC4A4C3C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569844"/>
            <a:ext cx="8272212" cy="1285462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latin typeface="Georgia" panose="02040502050405020303" pitchFamily="18" charset="0"/>
              </a:rPr>
              <a:t>PAUL AND VOWS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14139-5EE9-433F-A3D7-D946DF319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55304"/>
            <a:ext cx="9144000" cy="500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0000"/>
                </a:solidFill>
                <a:latin typeface="Georgia" panose="02040502050405020303" pitchFamily="18" charset="0"/>
              </a:rPr>
              <a:t>Paul Took A Vow (Acts 18:18)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rgbClr val="000000"/>
                </a:solidFill>
                <a:latin typeface="Georgia" panose="02040502050405020303" pitchFamily="18" charset="0"/>
              </a:rPr>
              <a:t>Was It A Nazirite Vow? (Num.6:1-8, 18) </a:t>
            </a:r>
          </a:p>
          <a:p>
            <a:pPr marL="0" indent="0" algn="ctr">
              <a:buNone/>
            </a:pPr>
            <a:r>
              <a:rPr lang="en-US" sz="3300" b="1" i="1" dirty="0">
                <a:solidFill>
                  <a:srgbClr val="000000"/>
                </a:solidFill>
                <a:latin typeface="Georgia" panose="02040502050405020303" pitchFamily="18" charset="0"/>
              </a:rPr>
              <a:t>Did Not Shave His Head At The Temple</a:t>
            </a:r>
          </a:p>
          <a:p>
            <a:pPr marL="0" indent="0" algn="ctr">
              <a:buNone/>
            </a:pPr>
            <a:r>
              <a:rPr lang="en-US" sz="3300" b="1" i="1" dirty="0">
                <a:solidFill>
                  <a:srgbClr val="000000"/>
                </a:solidFill>
                <a:latin typeface="Georgia" panose="02040502050405020303" pitchFamily="18" charset="0"/>
              </a:rPr>
              <a:t>Would Still Have Taken Lord’s Supper</a:t>
            </a:r>
            <a:r>
              <a:rPr lang="en-US" sz="33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rgbClr val="000000"/>
                </a:solidFill>
                <a:latin typeface="Georgia" panose="02040502050405020303" pitchFamily="18" charset="0"/>
              </a:rPr>
              <a:t>A Personal Vow To The Lord Which Is Not Wrong (Num.30:2-8; </a:t>
            </a:r>
            <a:r>
              <a:rPr lang="en-US" sz="3300" b="1">
                <a:solidFill>
                  <a:srgbClr val="000000"/>
                </a:solidFill>
                <a:latin typeface="Georgia" panose="02040502050405020303" pitchFamily="18" charset="0"/>
              </a:rPr>
              <a:t>Mat.5:33-37</a:t>
            </a:r>
            <a:r>
              <a:rPr lang="en-US" sz="3300" b="1" dirty="0">
                <a:solidFill>
                  <a:srgbClr val="000000"/>
                </a:solidFill>
                <a:latin typeface="Georgia" panose="02040502050405020303" pitchFamily="18" charset="0"/>
              </a:rPr>
              <a:t>; 23:16-22; Lev.5:4-6; Judges 11:30-40)</a:t>
            </a:r>
            <a:endParaRPr lang="en-US" sz="4050" b="1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6496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D64D-C065-49EC-9607-EFC4A4C3C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09601"/>
            <a:ext cx="8272212" cy="123245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latin typeface="Georgia" panose="02040502050405020303" pitchFamily="18" charset="0"/>
              </a:rPr>
              <a:t>PAUL AND VOWS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14139-5EE9-433F-A3D7-D946DF319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42052"/>
            <a:ext cx="9144000" cy="50159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tx1"/>
                </a:solidFill>
                <a:latin typeface="Georgia" panose="02040502050405020303" pitchFamily="18" charset="0"/>
              </a:rPr>
              <a:t>Paul Assisted Others Who Had Taken Vows (Acts 21:17-26)</a:t>
            </a:r>
          </a:p>
          <a:p>
            <a:pPr marL="0" indent="0" algn="ctr">
              <a:buNone/>
            </a:pPr>
            <a:r>
              <a:rPr lang="en-US" sz="3200" b="1" i="1" dirty="0">
                <a:solidFill>
                  <a:schemeClr val="tx1"/>
                </a:solidFill>
                <a:latin typeface="Georgia" panose="02040502050405020303" pitchFamily="18" charset="0"/>
              </a:rPr>
              <a:t>Paul Was Falsely Accused </a:t>
            </a:r>
            <a:r>
              <a:rPr lang="en-US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(Romans 3:8)</a:t>
            </a:r>
          </a:p>
          <a:p>
            <a:pPr marL="0" indent="0" algn="ctr">
              <a:buNone/>
            </a:pPr>
            <a:r>
              <a:rPr lang="en-US" sz="3200" b="1" i="1" dirty="0">
                <a:solidFill>
                  <a:schemeClr val="tx1"/>
                </a:solidFill>
                <a:latin typeface="Georgia" panose="02040502050405020303" pitchFamily="18" charset="0"/>
              </a:rPr>
              <a:t>Allowable For Jewish Christians But Not Binding For Salvation </a:t>
            </a:r>
            <a:r>
              <a:rPr lang="en-US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(Acts 15; Gal.2:1-14)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Paul Used Liberty In Christ To Win Souls (Acts 16:1-3; 1 Corinthians 9:19-22)</a:t>
            </a:r>
          </a:p>
        </p:txBody>
      </p:sp>
    </p:spTree>
    <p:extLst>
      <p:ext uri="{BB962C8B-B14F-4D97-AF65-F5344CB8AC3E}">
        <p14:creationId xmlns:p14="http://schemas.microsoft.com/office/powerpoint/2010/main" val="19388108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150</TotalTime>
  <Words>196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Georgia</vt:lpstr>
      <vt:lpstr>Gill Sans MT</vt:lpstr>
      <vt:lpstr>Wingdings 2</vt:lpstr>
      <vt:lpstr>Dividend</vt:lpstr>
      <vt:lpstr>PAUL AND VOWS</vt:lpstr>
      <vt:lpstr>PAUL AND VOWS</vt:lpstr>
      <vt:lpstr>PAUL AND VOWS</vt:lpstr>
      <vt:lpstr>PAUL AND VOWS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 AND oaths</dc:title>
  <dc:creator>Owner</dc:creator>
  <cp:lastModifiedBy>Owner</cp:lastModifiedBy>
  <cp:revision>20</cp:revision>
  <dcterms:created xsi:type="dcterms:W3CDTF">2019-06-21T19:52:02Z</dcterms:created>
  <dcterms:modified xsi:type="dcterms:W3CDTF">2019-07-20T13:44:58Z</dcterms:modified>
</cp:coreProperties>
</file>