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89" r:id="rId2"/>
    <p:sldId id="263" r:id="rId3"/>
    <p:sldId id="356" r:id="rId4"/>
    <p:sldId id="357" r:id="rId5"/>
    <p:sldId id="358" r:id="rId6"/>
    <p:sldId id="359" r:id="rId7"/>
    <p:sldId id="355" r:id="rId8"/>
    <p:sldId id="258" r:id="rId9"/>
    <p:sldId id="291" r:id="rId10"/>
    <p:sldId id="334" r:id="rId11"/>
    <p:sldId id="333" r:id="rId12"/>
    <p:sldId id="260" r:id="rId13"/>
    <p:sldId id="261" r:id="rId14"/>
    <p:sldId id="262" r:id="rId15"/>
    <p:sldId id="332" r:id="rId16"/>
    <p:sldId id="331" r:id="rId17"/>
    <p:sldId id="264" r:id="rId18"/>
    <p:sldId id="299" r:id="rId19"/>
    <p:sldId id="335" r:id="rId20"/>
    <p:sldId id="326" r:id="rId21"/>
    <p:sldId id="340" r:id="rId22"/>
    <p:sldId id="339" r:id="rId23"/>
    <p:sldId id="336" r:id="rId24"/>
    <p:sldId id="337" r:id="rId25"/>
    <p:sldId id="338" r:id="rId26"/>
    <p:sldId id="268" r:id="rId27"/>
    <p:sldId id="307" r:id="rId28"/>
    <p:sldId id="327" r:id="rId29"/>
    <p:sldId id="344" r:id="rId30"/>
    <p:sldId id="341" r:id="rId31"/>
    <p:sldId id="354" r:id="rId32"/>
    <p:sldId id="343" r:id="rId33"/>
    <p:sldId id="272" r:id="rId34"/>
    <p:sldId id="313" r:id="rId35"/>
    <p:sldId id="328" r:id="rId36"/>
    <p:sldId id="347" r:id="rId37"/>
    <p:sldId id="345" r:id="rId38"/>
    <p:sldId id="346" r:id="rId39"/>
    <p:sldId id="275" r:id="rId40"/>
    <p:sldId id="318" r:id="rId41"/>
    <p:sldId id="329" r:id="rId42"/>
    <p:sldId id="350" r:id="rId43"/>
    <p:sldId id="348" r:id="rId44"/>
    <p:sldId id="349" r:id="rId45"/>
    <p:sldId id="277" r:id="rId46"/>
    <p:sldId id="322" r:id="rId47"/>
    <p:sldId id="330" r:id="rId48"/>
    <p:sldId id="353" r:id="rId49"/>
    <p:sldId id="352" r:id="rId50"/>
    <p:sldId id="351" r:id="rId51"/>
    <p:sldId id="281" r:id="rId52"/>
    <p:sldId id="280"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B00"/>
    <a:srgbClr val="99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15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n-US" altLang="en-US" noProof="0"/>
              <a:t>Click to edit Master subtitle style</a:t>
            </a:r>
          </a:p>
        </p:txBody>
      </p:sp>
      <p:sp>
        <p:nvSpPr>
          <p:cNvPr id="74755" name="Rectangle 3"/>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74756" name="Rectangle 4"/>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74757" name="Rectangle 5"/>
          <p:cNvSpPr>
            <a:spLocks noGrp="1" noChangeArrowheads="1"/>
          </p:cNvSpPr>
          <p:nvPr>
            <p:ph type="sldNum" sz="quarter" idx="4"/>
          </p:nvPr>
        </p:nvSpPr>
        <p:spPr>
          <a:xfrm>
            <a:off x="6553200" y="6248400"/>
            <a:ext cx="1905000" cy="457200"/>
          </a:xfrm>
        </p:spPr>
        <p:txBody>
          <a:bodyPr/>
          <a:lstStyle>
            <a:lvl1pPr>
              <a:defRPr/>
            </a:lvl1pPr>
          </a:lstStyle>
          <a:p>
            <a:fld id="{7070AD06-C526-4B6D-BB70-B569A54F2E51}" type="slidenum">
              <a:rPr lang="en-US" altLang="en-US"/>
              <a:pPr/>
              <a:t>‹#›</a:t>
            </a:fld>
            <a:endParaRPr lang="en-US" altLang="en-US"/>
          </a:p>
        </p:txBody>
      </p:sp>
      <p:grpSp>
        <p:nvGrpSpPr>
          <p:cNvPr id="74758" name="Group 6"/>
          <p:cNvGrpSpPr>
            <a:grpSpLocks/>
          </p:cNvGrpSpPr>
          <p:nvPr/>
        </p:nvGrpSpPr>
        <p:grpSpPr bwMode="auto">
          <a:xfrm>
            <a:off x="0" y="914400"/>
            <a:ext cx="8686800" cy="2514600"/>
            <a:chOff x="0" y="576"/>
            <a:chExt cx="5472" cy="1584"/>
          </a:xfrm>
        </p:grpSpPr>
        <p:sp>
          <p:nvSpPr>
            <p:cNvPr id="74759"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p>
          </p:txBody>
        </p:sp>
        <p:sp>
          <p:nvSpPr>
            <p:cNvPr id="74760"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4761"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4762"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3"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4764"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altLang="en-US" noProof="0"/>
              <a:t>Click to edit Master title style</a:t>
            </a: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A84603-06EA-4B2C-AC2E-2B87528AFC08}" type="slidenum">
              <a:rPr lang="en-US" altLang="en-US"/>
              <a:pPr/>
              <a:t>‹#›</a:t>
            </a:fld>
            <a:endParaRPr lang="en-US" altLang="en-US"/>
          </a:p>
        </p:txBody>
      </p:sp>
    </p:spTree>
    <p:extLst>
      <p:ext uri="{BB962C8B-B14F-4D97-AF65-F5344CB8AC3E}">
        <p14:creationId xmlns:p14="http://schemas.microsoft.com/office/powerpoint/2010/main" val="236140062"/>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AC6753-AB92-45F3-AB3F-C7B6F3A931AB}" type="slidenum">
              <a:rPr lang="en-US" altLang="en-US"/>
              <a:pPr/>
              <a:t>‹#›</a:t>
            </a:fld>
            <a:endParaRPr lang="en-US" altLang="en-US"/>
          </a:p>
        </p:txBody>
      </p:sp>
    </p:spTree>
    <p:extLst>
      <p:ext uri="{BB962C8B-B14F-4D97-AF65-F5344CB8AC3E}">
        <p14:creationId xmlns:p14="http://schemas.microsoft.com/office/powerpoint/2010/main" val="2198326097"/>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0BA829-FE6E-4CFD-B6FC-58DCDCF8AEC8}" type="slidenum">
              <a:rPr lang="en-US" altLang="en-US"/>
              <a:pPr/>
              <a:t>‹#›</a:t>
            </a:fld>
            <a:endParaRPr lang="en-US" altLang="en-US"/>
          </a:p>
        </p:txBody>
      </p:sp>
      <p:sp>
        <p:nvSpPr>
          <p:cNvPr id="7" name="Rectangle 6">
            <a:extLst>
              <a:ext uri="{FF2B5EF4-FFF2-40B4-BE49-F238E27FC236}">
                <a16:creationId xmlns:a16="http://schemas.microsoft.com/office/drawing/2014/main" xmlns="" id="{37FFAB21-094E-6347-BEEA-97D7BDB212B9}"/>
              </a:ext>
            </a:extLst>
          </p:cNvPr>
          <p:cNvSpPr/>
          <p:nvPr userDrawn="1"/>
        </p:nvSpPr>
        <p:spPr bwMode="auto">
          <a:xfrm>
            <a:off x="548481" y="1528763"/>
            <a:ext cx="7924800" cy="114300"/>
          </a:xfrm>
          <a:prstGeom prst="rect">
            <a:avLst/>
          </a:prstGeom>
          <a:gradFill flip="none" rotWithShape="1">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96129177"/>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7C8CCA-0FEA-48C9-9C66-D9BDB412273D}" type="slidenum">
              <a:rPr lang="en-US" altLang="en-US"/>
              <a:pPr/>
              <a:t>‹#›</a:t>
            </a:fld>
            <a:endParaRPr lang="en-US" altLang="en-US"/>
          </a:p>
        </p:txBody>
      </p:sp>
    </p:spTree>
    <p:extLst>
      <p:ext uri="{BB962C8B-B14F-4D97-AF65-F5344CB8AC3E}">
        <p14:creationId xmlns:p14="http://schemas.microsoft.com/office/powerpoint/2010/main" val="412850840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8CDD476-FE23-4BAD-AD2E-6CA06332D973}" type="slidenum">
              <a:rPr lang="en-US" altLang="en-US"/>
              <a:pPr/>
              <a:t>‹#›</a:t>
            </a:fld>
            <a:endParaRPr lang="en-US" altLang="en-US"/>
          </a:p>
        </p:txBody>
      </p:sp>
    </p:spTree>
    <p:extLst>
      <p:ext uri="{BB962C8B-B14F-4D97-AF65-F5344CB8AC3E}">
        <p14:creationId xmlns:p14="http://schemas.microsoft.com/office/powerpoint/2010/main" val="201856996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B594FE8-C6DA-4754-AC60-C4876E458D0C}" type="slidenum">
              <a:rPr lang="en-US" altLang="en-US"/>
              <a:pPr/>
              <a:t>‹#›</a:t>
            </a:fld>
            <a:endParaRPr lang="en-US" altLang="en-US"/>
          </a:p>
        </p:txBody>
      </p:sp>
    </p:spTree>
    <p:extLst>
      <p:ext uri="{BB962C8B-B14F-4D97-AF65-F5344CB8AC3E}">
        <p14:creationId xmlns:p14="http://schemas.microsoft.com/office/powerpoint/2010/main" val="74897197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D3E0620-BE8B-4483-98FD-60A367D7BD72}" type="slidenum">
              <a:rPr lang="en-US" altLang="en-US"/>
              <a:pPr/>
              <a:t>‹#›</a:t>
            </a:fld>
            <a:endParaRPr lang="en-US" altLang="en-US"/>
          </a:p>
        </p:txBody>
      </p:sp>
    </p:spTree>
    <p:extLst>
      <p:ext uri="{BB962C8B-B14F-4D97-AF65-F5344CB8AC3E}">
        <p14:creationId xmlns:p14="http://schemas.microsoft.com/office/powerpoint/2010/main" val="2432579876"/>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514CD85-CF0D-4D1A-B639-FC63CEFDC019}" type="slidenum">
              <a:rPr lang="en-US" altLang="en-US"/>
              <a:pPr/>
              <a:t>‹#›</a:t>
            </a:fld>
            <a:endParaRPr lang="en-US" altLang="en-US"/>
          </a:p>
        </p:txBody>
      </p:sp>
    </p:spTree>
    <p:extLst>
      <p:ext uri="{BB962C8B-B14F-4D97-AF65-F5344CB8AC3E}">
        <p14:creationId xmlns:p14="http://schemas.microsoft.com/office/powerpoint/2010/main" val="4209671934"/>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97B896-F61B-4239-92E1-9DCEE6C8CA8D}" type="slidenum">
              <a:rPr lang="en-US" altLang="en-US"/>
              <a:pPr/>
              <a:t>‹#›</a:t>
            </a:fld>
            <a:endParaRPr lang="en-US" altLang="en-US"/>
          </a:p>
        </p:txBody>
      </p:sp>
    </p:spTree>
    <p:extLst>
      <p:ext uri="{BB962C8B-B14F-4D97-AF65-F5344CB8AC3E}">
        <p14:creationId xmlns:p14="http://schemas.microsoft.com/office/powerpoint/2010/main" val="3330688908"/>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515E68-21DB-4394-B693-B22D7FB55FC4}" type="slidenum">
              <a:rPr lang="en-US" altLang="en-US"/>
              <a:pPr/>
              <a:t>‹#›</a:t>
            </a:fld>
            <a:endParaRPr lang="en-US" altLang="en-US"/>
          </a:p>
        </p:txBody>
      </p:sp>
    </p:spTree>
    <p:extLst>
      <p:ext uri="{BB962C8B-B14F-4D97-AF65-F5344CB8AC3E}">
        <p14:creationId xmlns:p14="http://schemas.microsoft.com/office/powerpoint/2010/main" val="326617420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373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73732"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3733"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4"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73735"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73736"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065B06E0-7C75-4E09-821B-FF91E9E4A71E}" type="slidenum">
              <a:rPr lang="en-US" altLang="en-US"/>
              <a:pPr/>
              <a:t>‹#›</a:t>
            </a:fld>
            <a:endParaRPr lang="en-US" altLang="en-US"/>
          </a:p>
        </p:txBody>
      </p:sp>
      <p:sp>
        <p:nvSpPr>
          <p:cNvPr id="73737" name="Freeform 9"/>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8" name="Freeform 10"/>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slow">
    <p:wipe dir="d"/>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04800" y="1447800"/>
            <a:ext cx="8534400" cy="1600200"/>
          </a:xfrm>
        </p:spPr>
        <p:txBody>
          <a:bodyPr/>
          <a:lstStyle/>
          <a:p>
            <a:r>
              <a:rPr lang="en-US" altLang="en-US" b="1" dirty="0">
                <a:solidFill>
                  <a:schemeClr val="bg1"/>
                </a:solidFill>
                <a:effectLst>
                  <a:outerShdw blurRad="38100" dist="38100" dir="2700000" algn="tl">
                    <a:srgbClr val="000000">
                      <a:alpha val="43137"/>
                    </a:srgbClr>
                  </a:outerShdw>
                </a:effectLst>
                <a:latin typeface="Arial Black" panose="020B0A04020102020204" pitchFamily="34" charset="0"/>
              </a:rPr>
              <a:t>Every Christian’s Guide To </a:t>
            </a:r>
            <a:r>
              <a:rPr lang="en-US" altLang="en-US" sz="5400" b="1" dirty="0">
                <a:solidFill>
                  <a:schemeClr val="bg1"/>
                </a:solidFill>
                <a:effectLst>
                  <a:outerShdw blurRad="38100" dist="38100" dir="2700000" algn="tl">
                    <a:srgbClr val="000000">
                      <a:alpha val="43137"/>
                    </a:srgbClr>
                  </a:outerShdw>
                </a:effectLst>
                <a:latin typeface="Arial Black" panose="020B0A04020102020204" pitchFamily="34" charset="0"/>
              </a:rPr>
              <a:t>Effective Evangelism</a:t>
            </a:r>
          </a:p>
        </p:txBody>
      </p:sp>
      <p:sp>
        <p:nvSpPr>
          <p:cNvPr id="110595" name="Rectangle 3"/>
          <p:cNvSpPr>
            <a:spLocks noGrp="1" noChangeArrowheads="1"/>
          </p:cNvSpPr>
          <p:nvPr>
            <p:ph type="subTitle" idx="1"/>
          </p:nvPr>
        </p:nvSpPr>
        <p:spPr>
          <a:xfrm>
            <a:off x="304800" y="3733800"/>
            <a:ext cx="2971800" cy="1905000"/>
          </a:xfrm>
        </p:spPr>
        <p:txBody>
          <a:bodyPr/>
          <a:lstStyle/>
          <a:p>
            <a:r>
              <a:rPr lang="en-US" altLang="en-US" sz="3600" b="1" dirty="0">
                <a:solidFill>
                  <a:srgbClr val="D29B00"/>
                </a:solidFill>
                <a:effectLst>
                  <a:outerShdw blurRad="38100" dist="38100" dir="2700000" algn="tl">
                    <a:srgbClr val="000000">
                      <a:alpha val="43137"/>
                    </a:srgbClr>
                  </a:outerShdw>
                </a:effectLst>
              </a:rPr>
              <a:t>1 Peter 3:15</a:t>
            </a:r>
          </a:p>
          <a:p>
            <a:endParaRPr lang="en-US" altLang="en-US" sz="3600" b="1" dirty="0">
              <a:solidFill>
                <a:schemeClr val="accent1"/>
              </a:solidFill>
              <a:effectLst>
                <a:outerShdw blurRad="38100" dist="38100" dir="2700000" algn="tl">
                  <a:srgbClr val="000000">
                    <a:alpha val="43137"/>
                  </a:srgbClr>
                </a:outerShdw>
              </a:effectLst>
            </a:endParaRPr>
          </a:p>
          <a:p>
            <a:r>
              <a:rPr lang="en-US" altLang="en-US" sz="1000" b="1" dirty="0">
                <a:solidFill>
                  <a:schemeClr val="bg1"/>
                </a:solidFill>
                <a:effectLst>
                  <a:outerShdw blurRad="38100" dist="38100" dir="2700000" algn="tl">
                    <a:srgbClr val="000000">
                      <a:alpha val="43137"/>
                    </a:srgbClr>
                  </a:outerShdw>
                </a:effectLst>
              </a:rPr>
              <a:t>  By David Dann</a:t>
            </a:r>
          </a:p>
        </p:txBody>
      </p:sp>
      <p:pic>
        <p:nvPicPr>
          <p:cNvPr id="110598" name="Picture 6"/>
          <p:cNvPicPr>
            <a:picLocks noChangeAspect="1" noChangeArrowheads="1"/>
          </p:cNvPicPr>
          <p:nvPr/>
        </p:nvPicPr>
        <p:blipFill>
          <a:blip r:embed="rId2">
            <a:extLst>
              <a:ext uri="{28A0092B-C50C-407E-A947-70E740481C1C}">
                <a14:useLocalDpi xmlns:a14="http://schemas.microsoft.com/office/drawing/2010/main" val="0"/>
              </a:ext>
            </a:extLst>
          </a:blip>
          <a:srcRect r="960"/>
          <a:stretch>
            <a:fillRect/>
          </a:stretch>
        </p:blipFill>
        <p:spPr bwMode="auto">
          <a:xfrm>
            <a:off x="5410200" y="3429000"/>
            <a:ext cx="3135313" cy="3090863"/>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lgn="ctr">
                <a:solidFill>
                  <a:srgbClr val="292929"/>
                </a:solidFill>
                <a:miter lim="800000"/>
                <a:headEnd/>
                <a:tailEnd/>
              </a14:hiddenLine>
            </a:ext>
          </a:extLst>
        </p:spPr>
      </p:pic>
      <p:sp>
        <p:nvSpPr>
          <p:cNvPr id="3" name="Rectangle 2">
            <a:extLst>
              <a:ext uri="{FF2B5EF4-FFF2-40B4-BE49-F238E27FC236}">
                <a16:creationId xmlns:a16="http://schemas.microsoft.com/office/drawing/2014/main" xmlns="" id="{4D1A6B33-E0A6-8CC7-501E-E78842DC9BF3}"/>
              </a:ext>
            </a:extLst>
          </p:cNvPr>
          <p:cNvSpPr/>
          <p:nvPr/>
        </p:nvSpPr>
        <p:spPr bwMode="auto">
          <a:xfrm>
            <a:off x="381000" y="3009900"/>
            <a:ext cx="7924800" cy="114300"/>
          </a:xfrm>
          <a:prstGeom prst="rect">
            <a:avLst/>
          </a:prstGeom>
          <a:gradFill flip="none" rotWithShape="1">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949325" y="1981200"/>
            <a:ext cx="7661275" cy="4572000"/>
          </a:xfrm>
        </p:spPr>
        <p:txBody>
          <a:bodyPr/>
          <a:lstStyle/>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The gospel message is the power God uses to save man.</a:t>
            </a:r>
          </a:p>
        </p:txBody>
      </p:sp>
      <p:sp>
        <p:nvSpPr>
          <p:cNvPr id="2" name="Title 1">
            <a:extLst>
              <a:ext uri="{FF2B5EF4-FFF2-40B4-BE49-F238E27FC236}">
                <a16:creationId xmlns:a16="http://schemas.microsoft.com/office/drawing/2014/main" xmlns="" id="{60DE6F94-6B67-7501-5BC6-E7F213D30BC1}"/>
              </a:ext>
            </a:extLst>
          </p:cNvPr>
          <p:cNvSpPr>
            <a:spLocks noGrp="1"/>
          </p:cNvSpPr>
          <p:nvPr>
            <p:ph type="title"/>
          </p:nvPr>
        </p:nvSpPr>
        <p:spPr/>
        <p:txBody>
          <a:bodyPr/>
          <a:lstStyle/>
          <a:p>
            <a:endParaRPr lang="en-US"/>
          </a:p>
        </p:txBody>
      </p:sp>
      <p:sp>
        <p:nvSpPr>
          <p:cNvPr id="5" name="Rectangle 2">
            <a:extLst>
              <a:ext uri="{FF2B5EF4-FFF2-40B4-BE49-F238E27FC236}">
                <a16:creationId xmlns:a16="http://schemas.microsoft.com/office/drawing/2014/main" xmlns="" id="{E11E64BC-01F3-ACD3-A85A-6C8B47926873}"/>
              </a:ext>
            </a:extLst>
          </p:cNvPr>
          <p:cNvSpPr txBox="1">
            <a:spLocks noChangeArrowheads="1"/>
          </p:cNvSpPr>
          <p:nvPr/>
        </p:nvSpPr>
        <p:spPr bwMode="auto">
          <a:xfrm>
            <a:off x="533401" y="96838"/>
            <a:ext cx="75565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r>
              <a:rPr lang="en-US" altLang="en-US" sz="3200" b="1" kern="0" dirty="0">
                <a:solidFill>
                  <a:schemeClr val="bg1"/>
                </a:solidFill>
                <a:effectLst>
                  <a:outerShdw blurRad="38100" dist="38100" dir="2700000" algn="tl">
                    <a:srgbClr val="000000">
                      <a:alpha val="43137"/>
                    </a:srgbClr>
                  </a:outerShdw>
                </a:effectLst>
              </a:rPr>
              <a:t>Every Christian’s Guide To </a:t>
            </a:r>
            <a:br>
              <a:rPr lang="en-US" altLang="en-US" sz="3200" b="1" kern="0" dirty="0">
                <a:solidFill>
                  <a:schemeClr val="bg1"/>
                </a:solidFill>
                <a:effectLst>
                  <a:outerShdw blurRad="38100" dist="38100" dir="2700000" algn="tl">
                    <a:srgbClr val="000000">
                      <a:alpha val="43137"/>
                    </a:srgbClr>
                  </a:outerShdw>
                </a:effectLst>
              </a:rPr>
            </a:br>
            <a:r>
              <a:rPr lang="en-US" altLang="en-US" sz="3200" b="1" kern="0"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398563397"/>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949325" y="1981200"/>
            <a:ext cx="7661275" cy="4572000"/>
          </a:xfrm>
        </p:spPr>
        <p:txBody>
          <a:bodyPr/>
          <a:lstStyle/>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The gospel message is the power God uses to save man.</a:t>
            </a:r>
          </a:p>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God’s power is unleashed when the gospel message is spread.</a:t>
            </a:r>
          </a:p>
        </p:txBody>
      </p:sp>
      <p:sp>
        <p:nvSpPr>
          <p:cNvPr id="5" name="Rectangle 2">
            <a:extLst>
              <a:ext uri="{FF2B5EF4-FFF2-40B4-BE49-F238E27FC236}">
                <a16:creationId xmlns:a16="http://schemas.microsoft.com/office/drawing/2014/main" xmlns="" id="{658E2C9F-BC88-747E-42BC-C5F615E81BC4}"/>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363851178"/>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28600" y="1676400"/>
            <a:ext cx="8686800" cy="5181600"/>
          </a:xfrm>
        </p:spPr>
        <p:txBody>
          <a:bodyPr/>
          <a:lstStyle/>
          <a:p>
            <a:pPr marL="0" indent="0">
              <a:lnSpc>
                <a:spcPct val="80000"/>
              </a:lnSpc>
              <a:spcBef>
                <a:spcPts val="0"/>
              </a:spcBef>
              <a:buFont typeface="Wingdings" pitchFamily="2" charset="2"/>
              <a:buNone/>
            </a:pPr>
            <a:r>
              <a:rPr lang="en-US" altLang="en-US" sz="2700" b="1" dirty="0">
                <a:solidFill>
                  <a:srgbClr val="D29B00"/>
                </a:solidFill>
                <a:effectLst>
                  <a:outerShdw blurRad="38100" dist="38100" dir="2700000" algn="tl">
                    <a:srgbClr val="000000">
                      <a:alpha val="43137"/>
                    </a:srgbClr>
                  </a:outerShdw>
                </a:effectLst>
              </a:rPr>
              <a:t>Romans 10:13-17</a:t>
            </a:r>
          </a:p>
          <a:p>
            <a:pPr marL="0" indent="0">
              <a:lnSpc>
                <a:spcPct val="80000"/>
              </a:lnSpc>
              <a:spcBef>
                <a:spcPts val="0"/>
              </a:spcBef>
              <a:buFont typeface="Wingdings" pitchFamily="2" charset="2"/>
              <a:buNone/>
            </a:pPr>
            <a:r>
              <a:rPr lang="en-US" altLang="en-US" sz="2700" b="1" dirty="0">
                <a:effectLst>
                  <a:outerShdw blurRad="38100" dist="38100" dir="2700000" algn="tl">
                    <a:srgbClr val="000000">
                      <a:alpha val="43137"/>
                    </a:srgbClr>
                  </a:outerShdw>
                </a:effectLst>
              </a:rPr>
              <a:t> </a:t>
            </a:r>
            <a:r>
              <a:rPr lang="en-US" altLang="en-US" sz="2700" dirty="0">
                <a:solidFill>
                  <a:schemeClr val="bg1"/>
                </a:solidFill>
                <a:effectLst>
                  <a:outerShdw blurRad="38100" dist="38100" dir="2700000" algn="tl">
                    <a:srgbClr val="000000">
                      <a:alpha val="43137"/>
                    </a:srgbClr>
                  </a:outerShdw>
                </a:effectLst>
              </a:rPr>
              <a:t>13 For "whoever calls on the name of the LORD shall be saved."</a:t>
            </a:r>
          </a:p>
          <a:p>
            <a:pPr marL="0" indent="0">
              <a:lnSpc>
                <a:spcPct val="80000"/>
              </a:lnSpc>
              <a:spcBef>
                <a:spcPts val="0"/>
              </a:spcBef>
              <a:buFont typeface="Wingdings" pitchFamily="2" charset="2"/>
              <a:buNone/>
            </a:pPr>
            <a:r>
              <a:rPr lang="en-US" altLang="en-US" sz="2700" b="1" dirty="0">
                <a:solidFill>
                  <a:schemeClr val="bg1"/>
                </a:solidFill>
                <a:effectLst>
                  <a:outerShdw blurRad="38100" dist="38100" dir="2700000" algn="tl">
                    <a:srgbClr val="000000">
                      <a:alpha val="43137"/>
                    </a:srgbClr>
                  </a:outerShdw>
                </a:effectLst>
              </a:rPr>
              <a:t> </a:t>
            </a:r>
            <a:r>
              <a:rPr lang="en-US" altLang="en-US" sz="2700" dirty="0">
                <a:solidFill>
                  <a:schemeClr val="bg1"/>
                </a:solidFill>
                <a:effectLst>
                  <a:outerShdw blurRad="38100" dist="38100" dir="2700000" algn="tl">
                    <a:srgbClr val="000000">
                      <a:alpha val="43137"/>
                    </a:srgbClr>
                  </a:outerShdw>
                </a:effectLst>
              </a:rPr>
              <a:t>14 How then shall they call on Him in whom they have not believed? And how shall they believe in Him of whom they have not heard? And how shall they hear without a preacher?</a:t>
            </a:r>
          </a:p>
          <a:p>
            <a:pPr marL="0" indent="0">
              <a:lnSpc>
                <a:spcPct val="80000"/>
              </a:lnSpc>
              <a:spcBef>
                <a:spcPts val="0"/>
              </a:spcBef>
              <a:buFont typeface="Wingdings" pitchFamily="2" charset="2"/>
              <a:buNone/>
            </a:pPr>
            <a:r>
              <a:rPr lang="en-US" altLang="en-US" sz="2700" b="1" dirty="0">
                <a:solidFill>
                  <a:schemeClr val="bg1"/>
                </a:solidFill>
                <a:effectLst>
                  <a:outerShdw blurRad="38100" dist="38100" dir="2700000" algn="tl">
                    <a:srgbClr val="000000">
                      <a:alpha val="43137"/>
                    </a:srgbClr>
                  </a:outerShdw>
                </a:effectLst>
              </a:rPr>
              <a:t> </a:t>
            </a:r>
            <a:r>
              <a:rPr lang="en-US" altLang="en-US" sz="2700" dirty="0">
                <a:solidFill>
                  <a:schemeClr val="bg1"/>
                </a:solidFill>
                <a:effectLst>
                  <a:outerShdw blurRad="38100" dist="38100" dir="2700000" algn="tl">
                    <a:srgbClr val="000000">
                      <a:alpha val="43137"/>
                    </a:srgbClr>
                  </a:outerShdw>
                </a:effectLst>
              </a:rPr>
              <a:t>15 And how shall they preach unless they are sent? As it is written: "How beautiful are the feet of those who preach the gospel of peace, Who bring glad tidings of good things!"</a:t>
            </a:r>
          </a:p>
          <a:p>
            <a:pPr marL="0" indent="0">
              <a:lnSpc>
                <a:spcPct val="80000"/>
              </a:lnSpc>
              <a:spcBef>
                <a:spcPts val="0"/>
              </a:spcBef>
              <a:buFont typeface="Wingdings" pitchFamily="2" charset="2"/>
              <a:buNone/>
            </a:pPr>
            <a:r>
              <a:rPr lang="en-US" altLang="en-US" sz="2700" b="1" dirty="0">
                <a:solidFill>
                  <a:schemeClr val="bg1"/>
                </a:solidFill>
                <a:effectLst>
                  <a:outerShdw blurRad="38100" dist="38100" dir="2700000" algn="tl">
                    <a:srgbClr val="000000">
                      <a:alpha val="43137"/>
                    </a:srgbClr>
                  </a:outerShdw>
                </a:effectLst>
              </a:rPr>
              <a:t> </a:t>
            </a:r>
            <a:r>
              <a:rPr lang="en-US" altLang="en-US" sz="2700" dirty="0">
                <a:solidFill>
                  <a:schemeClr val="bg1"/>
                </a:solidFill>
                <a:effectLst>
                  <a:outerShdw blurRad="38100" dist="38100" dir="2700000" algn="tl">
                    <a:srgbClr val="000000">
                      <a:alpha val="43137"/>
                    </a:srgbClr>
                  </a:outerShdw>
                </a:effectLst>
              </a:rPr>
              <a:t>16 But they have not all obeyed the gospel. For Isaiah says, "Lord, who has believed our report?"</a:t>
            </a:r>
          </a:p>
          <a:p>
            <a:pPr marL="0" indent="0">
              <a:lnSpc>
                <a:spcPct val="80000"/>
              </a:lnSpc>
              <a:spcBef>
                <a:spcPts val="0"/>
              </a:spcBef>
              <a:buFont typeface="Wingdings" pitchFamily="2" charset="2"/>
              <a:buNone/>
            </a:pPr>
            <a:r>
              <a:rPr lang="en-US" altLang="en-US" sz="2700" b="1" dirty="0">
                <a:solidFill>
                  <a:schemeClr val="bg1"/>
                </a:solidFill>
                <a:effectLst>
                  <a:outerShdw blurRad="38100" dist="38100" dir="2700000" algn="tl">
                    <a:srgbClr val="000000">
                      <a:alpha val="43137"/>
                    </a:srgbClr>
                  </a:outerShdw>
                </a:effectLst>
              </a:rPr>
              <a:t> </a:t>
            </a:r>
            <a:r>
              <a:rPr lang="en-US" altLang="en-US" sz="2700" dirty="0">
                <a:solidFill>
                  <a:schemeClr val="bg1"/>
                </a:solidFill>
                <a:effectLst>
                  <a:outerShdw blurRad="38100" dist="38100" dir="2700000" algn="tl">
                    <a:srgbClr val="000000">
                      <a:alpha val="43137"/>
                    </a:srgbClr>
                  </a:outerShdw>
                </a:effectLst>
              </a:rPr>
              <a:t>17 So then faith comes by hearing, and hearing by the word of God.</a:t>
            </a:r>
          </a:p>
        </p:txBody>
      </p:sp>
      <p:sp>
        <p:nvSpPr>
          <p:cNvPr id="5" name="Rectangle 2">
            <a:extLst>
              <a:ext uri="{FF2B5EF4-FFF2-40B4-BE49-F238E27FC236}">
                <a16:creationId xmlns:a16="http://schemas.microsoft.com/office/drawing/2014/main" xmlns="" id="{E4DF069B-A993-7CF6-D0EC-C2F09B0A3026}"/>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219200" y="1828800"/>
            <a:ext cx="6934200" cy="5029200"/>
          </a:xfrm>
        </p:spPr>
        <p:txBody>
          <a:bodyPr/>
          <a:lstStyle/>
          <a:p>
            <a:pPr marL="0" indent="0">
              <a:spcBef>
                <a:spcPts val="0"/>
              </a:spcBef>
              <a:buFont typeface="Wingdings" pitchFamily="2" charset="2"/>
              <a:buNone/>
            </a:pPr>
            <a:r>
              <a:rPr lang="en-US" altLang="en-US" sz="3600" b="1" dirty="0">
                <a:solidFill>
                  <a:srgbClr val="D29B00"/>
                </a:solidFill>
                <a:effectLst>
                  <a:outerShdw blurRad="38100" dist="38100" dir="2700000" algn="tl">
                    <a:srgbClr val="000000">
                      <a:alpha val="43137"/>
                    </a:srgbClr>
                  </a:outerShdw>
                </a:effectLst>
              </a:rPr>
              <a:t>Mark 16:15-16</a:t>
            </a:r>
          </a:p>
          <a:p>
            <a:pPr marL="0" indent="0">
              <a:spcBef>
                <a:spcPts val="0"/>
              </a:spcBef>
              <a:buFont typeface="Wingdings" pitchFamily="2" charset="2"/>
              <a:buNone/>
            </a:pPr>
            <a:r>
              <a:rPr lang="en-US" altLang="en-US" sz="3600" dirty="0">
                <a:effectLst>
                  <a:outerShdw blurRad="38100" dist="38100" dir="2700000" algn="tl">
                    <a:srgbClr val="000000">
                      <a:alpha val="43137"/>
                    </a:srgbClr>
                  </a:outerShdw>
                </a:effectLst>
              </a:rPr>
              <a:t> </a:t>
            </a:r>
            <a:r>
              <a:rPr lang="en-US" altLang="en-US" sz="3600" dirty="0">
                <a:solidFill>
                  <a:schemeClr val="bg1"/>
                </a:solidFill>
                <a:effectLst>
                  <a:outerShdw blurRad="38100" dist="38100" dir="2700000" algn="tl">
                    <a:srgbClr val="000000">
                      <a:alpha val="43137"/>
                    </a:srgbClr>
                  </a:outerShdw>
                </a:effectLst>
              </a:rPr>
              <a:t>15 And He said to them, "Go into all the world and preach the gospel to every creature.</a:t>
            </a:r>
          </a:p>
          <a:p>
            <a:pPr marL="0" indent="0">
              <a:spcBef>
                <a:spcPts val="0"/>
              </a:spcBef>
              <a:buFont typeface="Wingdings" pitchFamily="2" charset="2"/>
              <a:buNone/>
            </a:pPr>
            <a:r>
              <a:rPr lang="en-US" altLang="en-US" sz="3600" dirty="0">
                <a:solidFill>
                  <a:schemeClr val="bg1"/>
                </a:solidFill>
                <a:effectLst>
                  <a:outerShdw blurRad="38100" dist="38100" dir="2700000" algn="tl">
                    <a:srgbClr val="000000">
                      <a:alpha val="43137"/>
                    </a:srgbClr>
                  </a:outerShdw>
                </a:effectLst>
              </a:rPr>
              <a:t> 16 "He who believes and is baptized will be saved; but he who does not believe will be condemned."</a:t>
            </a:r>
          </a:p>
          <a:p>
            <a:pPr marL="0" indent="0">
              <a:lnSpc>
                <a:spcPct val="90000"/>
              </a:lnSpc>
              <a:buFont typeface="Wingdings" pitchFamily="2" charset="2"/>
              <a:buNone/>
            </a:pPr>
            <a:endParaRPr lang="en-US" altLang="en-US" sz="2800" b="1" dirty="0">
              <a:solidFill>
                <a:schemeClr val="accent1"/>
              </a:solidFill>
              <a:effectLst>
                <a:outerShdw blurRad="38100" dist="38100" dir="2700000" algn="tl">
                  <a:srgbClr val="C0C0C0"/>
                </a:outerShdw>
              </a:effectLst>
            </a:endParaRPr>
          </a:p>
        </p:txBody>
      </p:sp>
      <p:sp>
        <p:nvSpPr>
          <p:cNvPr id="5" name="Rectangle 2">
            <a:extLst>
              <a:ext uri="{FF2B5EF4-FFF2-40B4-BE49-F238E27FC236}">
                <a16:creationId xmlns:a16="http://schemas.microsoft.com/office/drawing/2014/main" xmlns="" id="{16AFDE9B-B282-45BB-4E28-90BB8EDBE611}"/>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990600" y="1828800"/>
            <a:ext cx="7315200" cy="5029200"/>
          </a:xfrm>
        </p:spPr>
        <p:txBody>
          <a:bodyPr/>
          <a:lstStyle/>
          <a:p>
            <a:pPr marL="0" indent="0">
              <a:spcBef>
                <a:spcPts val="0"/>
              </a:spcBef>
              <a:buFont typeface="Wingdings" pitchFamily="2" charset="2"/>
              <a:buNone/>
            </a:pPr>
            <a:r>
              <a:rPr lang="en-US" altLang="en-US" sz="3600" b="1" dirty="0">
                <a:solidFill>
                  <a:srgbClr val="D29B00"/>
                </a:solidFill>
                <a:effectLst>
                  <a:outerShdw blurRad="38100" dist="38100" dir="2700000" algn="tl">
                    <a:srgbClr val="000000">
                      <a:alpha val="43137"/>
                    </a:srgbClr>
                  </a:outerShdw>
                </a:effectLst>
              </a:rPr>
              <a:t>2 Timothy 2:1-2</a:t>
            </a:r>
          </a:p>
          <a:p>
            <a:pPr marL="0" indent="0">
              <a:spcBef>
                <a:spcPts val="0"/>
              </a:spcBef>
              <a:buFont typeface="Wingdings" pitchFamily="2" charset="2"/>
              <a:buNone/>
            </a:pPr>
            <a:r>
              <a:rPr lang="en-US" altLang="en-US" sz="3600" dirty="0">
                <a:solidFill>
                  <a:schemeClr val="bg1"/>
                </a:solidFill>
                <a:effectLst>
                  <a:outerShdw blurRad="38100" dist="38100" dir="2700000" algn="tl">
                    <a:srgbClr val="000000">
                      <a:alpha val="43137"/>
                    </a:srgbClr>
                  </a:outerShdw>
                </a:effectLst>
              </a:rPr>
              <a:t> 1 You therefore, my son, be strong in the grace that is in Christ Jesus.</a:t>
            </a:r>
          </a:p>
          <a:p>
            <a:pPr marL="0" indent="0">
              <a:spcBef>
                <a:spcPts val="0"/>
              </a:spcBef>
              <a:buFont typeface="Wingdings" pitchFamily="2" charset="2"/>
              <a:buNone/>
            </a:pPr>
            <a:r>
              <a:rPr lang="en-US" altLang="en-US" sz="3600" dirty="0">
                <a:solidFill>
                  <a:schemeClr val="bg1"/>
                </a:solidFill>
                <a:effectLst>
                  <a:outerShdw blurRad="38100" dist="38100" dir="2700000" algn="tl">
                    <a:srgbClr val="000000">
                      <a:alpha val="43137"/>
                    </a:srgbClr>
                  </a:outerShdw>
                </a:effectLst>
              </a:rPr>
              <a:t> 2 And the things that you have heard from me among many witnesses, commit these to faithful men who will be able to teach others also.</a:t>
            </a:r>
          </a:p>
          <a:p>
            <a:pPr marL="0" indent="0">
              <a:lnSpc>
                <a:spcPct val="90000"/>
              </a:lnSpc>
              <a:buFont typeface="Wingdings" pitchFamily="2" charset="2"/>
              <a:buNone/>
            </a:pPr>
            <a:endParaRPr lang="en-US" altLang="en-US" sz="2800" b="1" dirty="0">
              <a:solidFill>
                <a:schemeClr val="accent1"/>
              </a:solidFill>
              <a:effectLst>
                <a:outerShdw blurRad="38100" dist="38100" dir="2700000" algn="tl">
                  <a:srgbClr val="C0C0C0"/>
                </a:outerShdw>
              </a:effectLst>
            </a:endParaRPr>
          </a:p>
        </p:txBody>
      </p:sp>
      <p:sp>
        <p:nvSpPr>
          <p:cNvPr id="5" name="Rectangle 2">
            <a:extLst>
              <a:ext uri="{FF2B5EF4-FFF2-40B4-BE49-F238E27FC236}">
                <a16:creationId xmlns:a16="http://schemas.microsoft.com/office/drawing/2014/main" xmlns="" id="{C7F3A5CC-50A0-516A-3BB1-ED0F1C810C03}"/>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949325" y="1981200"/>
            <a:ext cx="7661275" cy="4572000"/>
          </a:xfrm>
        </p:spPr>
        <p:txBody>
          <a:bodyPr/>
          <a:lstStyle/>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The gospel message is the power God uses to save man.</a:t>
            </a:r>
          </a:p>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God’s power is unleashed when the gospel message is spread.</a:t>
            </a:r>
          </a:p>
        </p:txBody>
      </p:sp>
      <p:sp>
        <p:nvSpPr>
          <p:cNvPr id="5" name="Rectangle 2">
            <a:extLst>
              <a:ext uri="{FF2B5EF4-FFF2-40B4-BE49-F238E27FC236}">
                <a16:creationId xmlns:a16="http://schemas.microsoft.com/office/drawing/2014/main" xmlns="" id="{52195D2A-0175-47CD-AD8F-2607FB8809CE}"/>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843407104"/>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949325" y="1981200"/>
            <a:ext cx="7661275" cy="4572000"/>
          </a:xfrm>
        </p:spPr>
        <p:txBody>
          <a:bodyPr/>
          <a:lstStyle/>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The gospel message is the power God uses to save man.</a:t>
            </a:r>
          </a:p>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God’s power is unleashed when the gospel message is spread.</a:t>
            </a:r>
          </a:p>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How can we effectively spread the word?</a:t>
            </a:r>
          </a:p>
        </p:txBody>
      </p:sp>
      <p:sp>
        <p:nvSpPr>
          <p:cNvPr id="5" name="Rectangle 2">
            <a:extLst>
              <a:ext uri="{FF2B5EF4-FFF2-40B4-BE49-F238E27FC236}">
                <a16:creationId xmlns:a16="http://schemas.microsoft.com/office/drawing/2014/main" xmlns="" id="{7FDF4300-86EC-4924-C827-783780165E9C}"/>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198384123"/>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1676400"/>
            <a:ext cx="8686800" cy="5105400"/>
          </a:xfrm>
        </p:spPr>
        <p:txBody>
          <a:bodyPr/>
          <a:lstStyle/>
          <a:p>
            <a:pPr marL="0" indent="0">
              <a:spcBef>
                <a:spcPts val="0"/>
              </a:spcBef>
              <a:buFont typeface="Wingdings" pitchFamily="2" charset="2"/>
              <a:buNone/>
            </a:pPr>
            <a:r>
              <a:rPr lang="en-US" altLang="en-US" sz="3000" b="1" dirty="0">
                <a:solidFill>
                  <a:srgbClr val="D29B00"/>
                </a:solidFill>
                <a:effectLst>
                  <a:outerShdw blurRad="38100" dist="38100" dir="2700000" algn="tl">
                    <a:srgbClr val="000000">
                      <a:alpha val="43137"/>
                    </a:srgbClr>
                  </a:outerShdw>
                </a:effectLst>
              </a:rPr>
              <a:t>1 Peter 3:14-16</a:t>
            </a:r>
          </a:p>
          <a:p>
            <a:pPr marL="0" indent="0">
              <a:spcBef>
                <a:spcPts val="0"/>
              </a:spcBef>
              <a:buFont typeface="Wingdings" pitchFamily="2" charset="2"/>
              <a:buNone/>
            </a:pPr>
            <a:r>
              <a:rPr lang="en-US" altLang="en-US" sz="3000" b="1" dirty="0">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14 But even if you should suffer for righteousness' sake, you are blessed. "And do not be afraid of their threats, nor be troubled."</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15 But sanctify the Lord God in your hearts, and always be ready to give a defense to everyone who asks you a reason for the hope that is in you, with meekness and fear;</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16 having a good conscience, that when they defame you as evildoers, those who revile your good conduct in Christ may be ashamed.</a:t>
            </a:r>
            <a:endParaRPr lang="en-US" altLang="en-US" sz="3000" b="1" dirty="0">
              <a:solidFill>
                <a:schemeClr val="bg1"/>
              </a:solidFill>
              <a:effectLst>
                <a:outerShdw blurRad="38100" dist="38100" dir="2700000" algn="tl">
                  <a:srgbClr val="000000">
                    <a:alpha val="43137"/>
                  </a:srgbClr>
                </a:outerShdw>
              </a:effectLst>
            </a:endParaRPr>
          </a:p>
        </p:txBody>
      </p:sp>
      <p:sp>
        <p:nvSpPr>
          <p:cNvPr id="5" name="Rectangle 2">
            <a:extLst>
              <a:ext uri="{FF2B5EF4-FFF2-40B4-BE49-F238E27FC236}">
                <a16:creationId xmlns:a16="http://schemas.microsoft.com/office/drawing/2014/main" xmlns="" id="{1C6FFB23-23F8-56DE-F67E-58176BE0A776}"/>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6DE863E3-6C3B-653B-BF27-C6B1FD975DB2}"/>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86287"/>
            <a:ext cx="2819400" cy="2114550"/>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116412-DDDE-2A46-4F24-020B7089E57F}"/>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DED1F762-4BC1-F256-CE4C-B32193E3856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7" name="Rectangle 2">
            <a:extLst>
              <a:ext uri="{FF2B5EF4-FFF2-40B4-BE49-F238E27FC236}">
                <a16:creationId xmlns:a16="http://schemas.microsoft.com/office/drawing/2014/main" xmlns="" id="{5161606A-0162-B5D5-3074-22C22B0F53B7}"/>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590907829"/>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1676400"/>
            <a:ext cx="8686800" cy="5105400"/>
          </a:xfrm>
        </p:spPr>
        <p:txBody>
          <a:bodyPr/>
          <a:lstStyle/>
          <a:p>
            <a:pPr marL="0" indent="0">
              <a:spcBef>
                <a:spcPts val="0"/>
              </a:spcBef>
              <a:buFont typeface="Wingdings" pitchFamily="2" charset="2"/>
              <a:buNone/>
            </a:pPr>
            <a:r>
              <a:rPr lang="en-US" altLang="en-US" sz="3000" b="1" dirty="0">
                <a:solidFill>
                  <a:srgbClr val="D29B00"/>
                </a:solidFill>
                <a:effectLst>
                  <a:outerShdw blurRad="38100" dist="38100" dir="2700000" algn="tl">
                    <a:srgbClr val="000000">
                      <a:alpha val="43137"/>
                    </a:srgbClr>
                  </a:outerShdw>
                </a:effectLst>
              </a:rPr>
              <a:t>1 Peter 3:14-16</a:t>
            </a:r>
          </a:p>
          <a:p>
            <a:pPr marL="0" indent="0">
              <a:spcBef>
                <a:spcPts val="0"/>
              </a:spcBef>
              <a:buFont typeface="Wingdings" pitchFamily="2" charset="2"/>
              <a:buNone/>
            </a:pPr>
            <a:r>
              <a:rPr lang="en-US" altLang="en-US" sz="3000" b="1" dirty="0">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14 But even if you should suffer for righteousness' sake, you are blessed. "And do not be afraid of their threats, nor be troubled."</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15 But sanctify the Lord God in your hearts, and always be ready to give a defense to everyone who asks you a reason for the hope that is in you, with meekness and fear;</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16 having a good conscience, that when they defame you as evildoers, those who revile your good conduct in Christ may be ashamed.</a:t>
            </a:r>
            <a:endParaRPr lang="en-US" altLang="en-US" sz="3000" b="1" dirty="0">
              <a:solidFill>
                <a:schemeClr val="bg1"/>
              </a:solidFill>
              <a:effectLst>
                <a:outerShdw blurRad="38100" dist="38100" dir="2700000" algn="tl">
                  <a:srgbClr val="000000">
                    <a:alpha val="43137"/>
                  </a:srgbClr>
                </a:outerShdw>
              </a:effectLst>
            </a:endParaRPr>
          </a:p>
        </p:txBody>
      </p:sp>
      <p:sp>
        <p:nvSpPr>
          <p:cNvPr id="4" name="Line 4"/>
          <p:cNvSpPr>
            <a:spLocks noChangeShapeType="1"/>
          </p:cNvSpPr>
          <p:nvPr/>
        </p:nvSpPr>
        <p:spPr bwMode="auto">
          <a:xfrm>
            <a:off x="990600" y="4038600"/>
            <a:ext cx="67056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
            <a:extLst>
              <a:ext uri="{FF2B5EF4-FFF2-40B4-BE49-F238E27FC236}">
                <a16:creationId xmlns:a16="http://schemas.microsoft.com/office/drawing/2014/main" xmlns="" id="{C56DC183-FCE8-60C1-AEF2-1F4D4BDEC6ED}"/>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50945101"/>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86287"/>
            <a:ext cx="2819400" cy="2114550"/>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116412-DDDE-2A46-4F24-020B7089E57F}"/>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DED1F762-4BC1-F256-CE4C-B32193E3856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7" name="Rectangle 2">
            <a:extLst>
              <a:ext uri="{FF2B5EF4-FFF2-40B4-BE49-F238E27FC236}">
                <a16:creationId xmlns:a16="http://schemas.microsoft.com/office/drawing/2014/main" xmlns="" id="{EA484FB6-E9DD-7964-B39B-9F88F2AB11D4}"/>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36300863"/>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762000" y="3076038"/>
            <a:ext cx="5257800" cy="3477161"/>
          </a:xfrm>
        </p:spPr>
        <p:txBody>
          <a:bodyPr/>
          <a:lstStyle/>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does this mean?</a:t>
            </a:r>
          </a:p>
        </p:txBody>
      </p:sp>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86287"/>
            <a:ext cx="2819400" cy="2114550"/>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116412-DDDE-2A46-4F24-020B7089E57F}"/>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DED1F762-4BC1-F256-CE4C-B32193E3856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8" name="Rectangle 2">
            <a:extLst>
              <a:ext uri="{FF2B5EF4-FFF2-40B4-BE49-F238E27FC236}">
                <a16:creationId xmlns:a16="http://schemas.microsoft.com/office/drawing/2014/main" xmlns="" id="{06916335-A5A8-EC42-63A0-6342E6CE2F39}"/>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43226798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762000" y="3076038"/>
            <a:ext cx="5257800" cy="3477161"/>
          </a:xfrm>
        </p:spPr>
        <p:txBody>
          <a:bodyPr/>
          <a:lstStyle/>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does this mean?</a:t>
            </a:r>
          </a:p>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Our focus needs to be on God.</a:t>
            </a:r>
          </a:p>
        </p:txBody>
      </p:sp>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86287"/>
            <a:ext cx="2819400" cy="2114550"/>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116412-DDDE-2A46-4F24-020B7089E57F}"/>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DED1F762-4BC1-F256-CE4C-B32193E3856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8" name="Rectangle 2">
            <a:extLst>
              <a:ext uri="{FF2B5EF4-FFF2-40B4-BE49-F238E27FC236}">
                <a16:creationId xmlns:a16="http://schemas.microsoft.com/office/drawing/2014/main" xmlns="" id="{9360560B-3BC2-CF48-EDE9-EF4BA61B87DA}"/>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475967064"/>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762000" y="3076038"/>
            <a:ext cx="5257800" cy="3477161"/>
          </a:xfrm>
        </p:spPr>
        <p:txBody>
          <a:bodyPr/>
          <a:lstStyle/>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does this mean?</a:t>
            </a:r>
          </a:p>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Our focus needs to be on God.</a:t>
            </a:r>
          </a:p>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Our lives must be right with God.</a:t>
            </a:r>
          </a:p>
        </p:txBody>
      </p:sp>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86287"/>
            <a:ext cx="2819400" cy="2114550"/>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116412-DDDE-2A46-4F24-020B7089E57F}"/>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DED1F762-4BC1-F256-CE4C-B32193E3856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8" name="Rectangle 2">
            <a:extLst>
              <a:ext uri="{FF2B5EF4-FFF2-40B4-BE49-F238E27FC236}">
                <a16:creationId xmlns:a16="http://schemas.microsoft.com/office/drawing/2014/main" xmlns="" id="{76302ECD-9D17-D54E-DAEC-111AC39C1188}"/>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63250121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762000" y="3076038"/>
            <a:ext cx="5257800" cy="3477161"/>
          </a:xfrm>
        </p:spPr>
        <p:txBody>
          <a:bodyPr/>
          <a:lstStyle/>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does this mean?</a:t>
            </a:r>
          </a:p>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Our focus needs to be on God.</a:t>
            </a:r>
          </a:p>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Our lives must be right with God.</a:t>
            </a:r>
          </a:p>
          <a:p>
            <a:pPr marL="62865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We cannot fear men.</a:t>
            </a:r>
          </a:p>
        </p:txBody>
      </p:sp>
      <p:pic>
        <p:nvPicPr>
          <p:cNvPr id="1239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586287"/>
            <a:ext cx="2819400" cy="2114550"/>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116412-DDDE-2A46-4F24-020B7089E57F}"/>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DED1F762-4BC1-F256-CE4C-B32193E3856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8" name="Rectangle 2">
            <a:extLst>
              <a:ext uri="{FF2B5EF4-FFF2-40B4-BE49-F238E27FC236}">
                <a16:creationId xmlns:a16="http://schemas.microsoft.com/office/drawing/2014/main" xmlns="" id="{6066504E-4B5E-7B77-C42B-77E6698B698F}"/>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6714671"/>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12A96E53-0C3F-9CA2-F0EF-BE3E901453F5}"/>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r="870"/>
          <a:stretch>
            <a:fillRect/>
          </a:stretch>
        </p:blipFill>
        <p:spPr bwMode="auto">
          <a:xfrm>
            <a:off x="5715000" y="4495164"/>
            <a:ext cx="3049588" cy="2035175"/>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lgn="ctr">
                <a:solidFill>
                  <a:srgbClr val="292929"/>
                </a:solidFill>
                <a:miter lim="800000"/>
                <a:headEnd/>
                <a:tailEnd/>
              </a14:hiddenLine>
            </a:ext>
          </a:extLst>
        </p:spPr>
      </p:pic>
      <p:sp>
        <p:nvSpPr>
          <p:cNvPr id="5" name="Rectangle 4">
            <a:extLst>
              <a:ext uri="{FF2B5EF4-FFF2-40B4-BE49-F238E27FC236}">
                <a16:creationId xmlns:a16="http://schemas.microsoft.com/office/drawing/2014/main" xmlns="" id="{C69F7D53-552C-01E7-3B66-DBF905189C8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2</a:t>
            </a:r>
          </a:p>
        </p:txBody>
      </p:sp>
      <p:sp>
        <p:nvSpPr>
          <p:cNvPr id="6" name="Rectangle 5">
            <a:extLst>
              <a:ext uri="{FF2B5EF4-FFF2-40B4-BE49-F238E27FC236}">
                <a16:creationId xmlns:a16="http://schemas.microsoft.com/office/drawing/2014/main" xmlns="" id="{A698C2CE-DA3B-399C-C7B2-4E5F6E4DF3C7}"/>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Always Be Ready To Give A Defense</a:t>
            </a:r>
          </a:p>
        </p:txBody>
      </p:sp>
      <p:sp>
        <p:nvSpPr>
          <p:cNvPr id="7" name="Rectangle 2">
            <a:extLst>
              <a:ext uri="{FF2B5EF4-FFF2-40B4-BE49-F238E27FC236}">
                <a16:creationId xmlns:a16="http://schemas.microsoft.com/office/drawing/2014/main" xmlns="" id="{B1424BF3-BF33-BF23-9925-F8C5D393641F}"/>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1676400"/>
            <a:ext cx="8686800" cy="5105400"/>
          </a:xfrm>
        </p:spPr>
        <p:txBody>
          <a:bodyPr/>
          <a:lstStyle/>
          <a:p>
            <a:pPr marL="0" indent="0">
              <a:spcBef>
                <a:spcPts val="0"/>
              </a:spcBef>
              <a:buFont typeface="Wingdings" pitchFamily="2" charset="2"/>
              <a:buNone/>
            </a:pPr>
            <a:r>
              <a:rPr lang="en-US" altLang="en-US" sz="3000" b="1" dirty="0">
                <a:solidFill>
                  <a:srgbClr val="D29B00"/>
                </a:solidFill>
                <a:effectLst>
                  <a:outerShdw blurRad="38100" dist="38100" dir="2700000" algn="tl">
                    <a:srgbClr val="000000">
                      <a:alpha val="43137"/>
                    </a:srgbClr>
                  </a:outerShdw>
                </a:effectLst>
              </a:rPr>
              <a:t>1 Peter 3:14-16</a:t>
            </a:r>
          </a:p>
          <a:p>
            <a:pPr marL="0" indent="0">
              <a:spcBef>
                <a:spcPts val="0"/>
              </a:spcBef>
              <a:buFont typeface="Wingdings" pitchFamily="2" charset="2"/>
              <a:buNone/>
            </a:pPr>
            <a:r>
              <a:rPr lang="en-US" altLang="en-US" sz="3000" b="1" dirty="0">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14 But even if you should suffer for righteousness' sake, you are blessed. "And do not be afraid of their threats, nor be troubled."</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15 But sanctify the Lord God in your hearts, and always be ready to give a defense to everyone who asks you a reason for the hope that is in you, with meekness and fear;</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16 having a good conscience, that when they defame you as evildoers, those who revile your good conduct in Christ may be ashamed.</a:t>
            </a:r>
            <a:endParaRPr lang="en-US" altLang="en-US" sz="3000" b="1" dirty="0">
              <a:solidFill>
                <a:schemeClr val="bg1"/>
              </a:solidFill>
              <a:effectLst>
                <a:outerShdw blurRad="38100" dist="38100" dir="2700000" algn="tl">
                  <a:srgbClr val="000000">
                    <a:alpha val="43137"/>
                  </a:srgbClr>
                </a:outerShdw>
              </a:effectLst>
            </a:endParaRPr>
          </a:p>
        </p:txBody>
      </p:sp>
      <p:sp>
        <p:nvSpPr>
          <p:cNvPr id="4" name="Line 4"/>
          <p:cNvSpPr>
            <a:spLocks noChangeShapeType="1"/>
          </p:cNvSpPr>
          <p:nvPr/>
        </p:nvSpPr>
        <p:spPr bwMode="auto">
          <a:xfrm>
            <a:off x="304800" y="4495800"/>
            <a:ext cx="5791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
            <a:extLst>
              <a:ext uri="{FF2B5EF4-FFF2-40B4-BE49-F238E27FC236}">
                <a16:creationId xmlns:a16="http://schemas.microsoft.com/office/drawing/2014/main" xmlns="" id="{97F76370-627B-3126-49D6-867902EB1338}"/>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671541496"/>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r="870"/>
          <a:stretch>
            <a:fillRect/>
          </a:stretch>
        </p:blipFill>
        <p:spPr bwMode="auto">
          <a:xfrm>
            <a:off x="5715000" y="4495164"/>
            <a:ext cx="3049588" cy="2035175"/>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lgn="ctr">
                <a:solidFill>
                  <a:srgbClr val="292929"/>
                </a:solidFill>
                <a:miter lim="800000"/>
                <a:headEnd/>
                <a:tailEnd/>
              </a14:hiddenLine>
            </a:ext>
          </a:extLst>
        </p:spPr>
      </p:pic>
      <p:sp>
        <p:nvSpPr>
          <p:cNvPr id="5" name="Rectangle 4">
            <a:extLst>
              <a:ext uri="{FF2B5EF4-FFF2-40B4-BE49-F238E27FC236}">
                <a16:creationId xmlns:a16="http://schemas.microsoft.com/office/drawing/2014/main" xmlns="" id="{C69F7D53-552C-01E7-3B66-DBF905189C8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2</a:t>
            </a:r>
          </a:p>
        </p:txBody>
      </p:sp>
      <p:sp>
        <p:nvSpPr>
          <p:cNvPr id="6" name="Rectangle 5">
            <a:extLst>
              <a:ext uri="{FF2B5EF4-FFF2-40B4-BE49-F238E27FC236}">
                <a16:creationId xmlns:a16="http://schemas.microsoft.com/office/drawing/2014/main" xmlns="" id="{A698C2CE-DA3B-399C-C7B2-4E5F6E4DF3C7}"/>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Always Be Ready To Give A Defense</a:t>
            </a:r>
          </a:p>
        </p:txBody>
      </p:sp>
      <p:sp>
        <p:nvSpPr>
          <p:cNvPr id="7" name="Rectangle 2">
            <a:extLst>
              <a:ext uri="{FF2B5EF4-FFF2-40B4-BE49-F238E27FC236}">
                <a16:creationId xmlns:a16="http://schemas.microsoft.com/office/drawing/2014/main" xmlns="" id="{C88EA5DD-BC37-38E3-4FB9-FB07B314B8A7}"/>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631684597"/>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54389D-232C-7251-CB02-B1C6A61E7BE1}"/>
              </a:ext>
            </a:extLst>
          </p:cNvPr>
          <p:cNvPicPr>
            <a:picLocks noChangeAspect="1"/>
          </p:cNvPicPr>
          <p:nvPr/>
        </p:nvPicPr>
        <p:blipFill rotWithShape="1">
          <a:blip r:embed="rId2"/>
          <a:srcRect l="4168" t="-1647" r="-167" b="1647"/>
          <a:stretch/>
        </p:blipFill>
        <p:spPr>
          <a:xfrm>
            <a:off x="72363" y="1531620"/>
            <a:ext cx="8999273" cy="3794760"/>
          </a:xfrm>
          <a:prstGeom prst="rect">
            <a:avLst/>
          </a:prstGeom>
        </p:spPr>
      </p:pic>
      <p:sp>
        <p:nvSpPr>
          <p:cNvPr id="4" name="TextBox 3">
            <a:extLst>
              <a:ext uri="{FF2B5EF4-FFF2-40B4-BE49-F238E27FC236}">
                <a16:creationId xmlns:a16="http://schemas.microsoft.com/office/drawing/2014/main" xmlns="" id="{5EB11607-901F-69EF-883A-AA64202183D2}"/>
              </a:ext>
            </a:extLst>
          </p:cNvPr>
          <p:cNvSpPr txBox="1"/>
          <p:nvPr/>
        </p:nvSpPr>
        <p:spPr>
          <a:xfrm>
            <a:off x="1905000" y="5867400"/>
            <a:ext cx="5748561"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www.uccathens.com</a:t>
            </a:r>
          </a:p>
        </p:txBody>
      </p:sp>
      <p:sp>
        <p:nvSpPr>
          <p:cNvPr id="5" name="Oval 4">
            <a:extLst>
              <a:ext uri="{FF2B5EF4-FFF2-40B4-BE49-F238E27FC236}">
                <a16:creationId xmlns:a16="http://schemas.microsoft.com/office/drawing/2014/main" xmlns="" id="{43579084-51B3-F631-3B35-1365D1912C4D}"/>
              </a:ext>
            </a:extLst>
          </p:cNvPr>
          <p:cNvSpPr/>
          <p:nvPr/>
        </p:nvSpPr>
        <p:spPr bwMode="auto">
          <a:xfrm>
            <a:off x="3124200" y="2209800"/>
            <a:ext cx="1295400" cy="914400"/>
          </a:xfrm>
          <a:prstGeom prst="ellips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91450559"/>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685800" y="3210192"/>
            <a:ext cx="5029200" cy="3343007"/>
          </a:xfrm>
        </p:spPr>
        <p:txBody>
          <a:bodyPr/>
          <a:lstStyle/>
          <a:p>
            <a:pPr marL="68580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 we need to defend?</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r="870"/>
          <a:stretch>
            <a:fillRect/>
          </a:stretch>
        </p:blipFill>
        <p:spPr bwMode="auto">
          <a:xfrm>
            <a:off x="5715000" y="4495164"/>
            <a:ext cx="3049588" cy="2035175"/>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lgn="ctr">
                <a:solidFill>
                  <a:srgbClr val="292929"/>
                </a:solidFill>
                <a:miter lim="800000"/>
                <a:headEnd/>
                <a:tailEnd/>
              </a14:hiddenLine>
            </a:ext>
          </a:extLst>
        </p:spPr>
      </p:pic>
      <p:sp>
        <p:nvSpPr>
          <p:cNvPr id="5" name="Rectangle 4">
            <a:extLst>
              <a:ext uri="{FF2B5EF4-FFF2-40B4-BE49-F238E27FC236}">
                <a16:creationId xmlns:a16="http://schemas.microsoft.com/office/drawing/2014/main" xmlns="" id="{C69F7D53-552C-01E7-3B66-DBF905189C8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2</a:t>
            </a:r>
          </a:p>
        </p:txBody>
      </p:sp>
      <p:sp>
        <p:nvSpPr>
          <p:cNvPr id="6" name="Rectangle 5">
            <a:extLst>
              <a:ext uri="{FF2B5EF4-FFF2-40B4-BE49-F238E27FC236}">
                <a16:creationId xmlns:a16="http://schemas.microsoft.com/office/drawing/2014/main" xmlns="" id="{A698C2CE-DA3B-399C-C7B2-4E5F6E4DF3C7}"/>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Always Be Ready To Give A Defense</a:t>
            </a:r>
          </a:p>
        </p:txBody>
      </p:sp>
      <p:sp>
        <p:nvSpPr>
          <p:cNvPr id="8" name="Rectangle 2">
            <a:extLst>
              <a:ext uri="{FF2B5EF4-FFF2-40B4-BE49-F238E27FC236}">
                <a16:creationId xmlns:a16="http://schemas.microsoft.com/office/drawing/2014/main" xmlns="" id="{06BD47C5-263E-A59C-7655-CE9F18A1FAD8}"/>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381490993"/>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685800" y="3210192"/>
            <a:ext cx="5029200" cy="3343007"/>
          </a:xfrm>
        </p:spPr>
        <p:txBody>
          <a:bodyPr/>
          <a:lstStyle/>
          <a:p>
            <a:pPr marL="68580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 we need to defend?</a:t>
            </a:r>
          </a:p>
          <a:p>
            <a:pPr marL="68580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Get yourself ready to defend the truth.</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r="870"/>
          <a:stretch>
            <a:fillRect/>
          </a:stretch>
        </p:blipFill>
        <p:spPr bwMode="auto">
          <a:xfrm>
            <a:off x="5715000" y="4495164"/>
            <a:ext cx="3049588" cy="2035175"/>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lgn="ctr">
                <a:solidFill>
                  <a:srgbClr val="292929"/>
                </a:solidFill>
                <a:miter lim="800000"/>
                <a:headEnd/>
                <a:tailEnd/>
              </a14:hiddenLine>
            </a:ext>
          </a:extLst>
        </p:spPr>
      </p:pic>
      <p:sp>
        <p:nvSpPr>
          <p:cNvPr id="5" name="Rectangle 4">
            <a:extLst>
              <a:ext uri="{FF2B5EF4-FFF2-40B4-BE49-F238E27FC236}">
                <a16:creationId xmlns:a16="http://schemas.microsoft.com/office/drawing/2014/main" xmlns="" id="{C69F7D53-552C-01E7-3B66-DBF905189C8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2</a:t>
            </a:r>
          </a:p>
        </p:txBody>
      </p:sp>
      <p:sp>
        <p:nvSpPr>
          <p:cNvPr id="6" name="Rectangle 5">
            <a:extLst>
              <a:ext uri="{FF2B5EF4-FFF2-40B4-BE49-F238E27FC236}">
                <a16:creationId xmlns:a16="http://schemas.microsoft.com/office/drawing/2014/main" xmlns="" id="{A698C2CE-DA3B-399C-C7B2-4E5F6E4DF3C7}"/>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Always Be Ready To Give A Defense</a:t>
            </a:r>
          </a:p>
        </p:txBody>
      </p:sp>
      <p:sp>
        <p:nvSpPr>
          <p:cNvPr id="8" name="Rectangle 2">
            <a:extLst>
              <a:ext uri="{FF2B5EF4-FFF2-40B4-BE49-F238E27FC236}">
                <a16:creationId xmlns:a16="http://schemas.microsoft.com/office/drawing/2014/main" xmlns="" id="{5F40D5DA-3388-CB36-EE6B-9E31F41782A3}"/>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72912805"/>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685800" y="3210192"/>
            <a:ext cx="5029200" cy="3343007"/>
          </a:xfrm>
        </p:spPr>
        <p:txBody>
          <a:bodyPr/>
          <a:lstStyle/>
          <a:p>
            <a:pPr marL="68580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What do we need to defend?</a:t>
            </a:r>
          </a:p>
          <a:p>
            <a:pPr marL="68580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Get yourself ready to defend the truth.</a:t>
            </a:r>
          </a:p>
          <a:p>
            <a:pPr marL="685800" lvl="1" indent="-457200">
              <a:spcBef>
                <a:spcPct val="45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Be ready all the time!</a:t>
            </a:r>
          </a:p>
          <a:p>
            <a:pPr marL="982663" lvl="1" indent="-533400" algn="just">
              <a:spcBef>
                <a:spcPct val="45000"/>
              </a:spcBef>
              <a:buClr>
                <a:schemeClr val="tx1"/>
              </a:buClr>
              <a:buSzTx/>
              <a:buFont typeface="Wingdings" pitchFamily="2" charset="2"/>
              <a:buAutoNum type="arabicPeriod"/>
            </a:pPr>
            <a:endParaRPr lang="en-US" altLang="en-US" b="1" dirty="0">
              <a:effectLst>
                <a:outerShdw blurRad="38100" dist="38100" dir="2700000" algn="tl">
                  <a:srgbClr val="C0C0C0"/>
                </a:outerShdw>
              </a:effectLst>
            </a:endParaRP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r="870"/>
          <a:stretch>
            <a:fillRect/>
          </a:stretch>
        </p:blipFill>
        <p:spPr bwMode="auto">
          <a:xfrm>
            <a:off x="5715000" y="4495164"/>
            <a:ext cx="3049588" cy="2035175"/>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lgn="ctr">
                <a:solidFill>
                  <a:srgbClr val="292929"/>
                </a:solidFill>
                <a:miter lim="800000"/>
                <a:headEnd/>
                <a:tailEnd/>
              </a14:hiddenLine>
            </a:ext>
          </a:extLst>
        </p:spPr>
      </p:pic>
      <p:sp>
        <p:nvSpPr>
          <p:cNvPr id="5" name="Rectangle 4">
            <a:extLst>
              <a:ext uri="{FF2B5EF4-FFF2-40B4-BE49-F238E27FC236}">
                <a16:creationId xmlns:a16="http://schemas.microsoft.com/office/drawing/2014/main" xmlns="" id="{C69F7D53-552C-01E7-3B66-DBF905189C8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2</a:t>
            </a:r>
          </a:p>
        </p:txBody>
      </p:sp>
      <p:sp>
        <p:nvSpPr>
          <p:cNvPr id="6" name="Rectangle 5">
            <a:extLst>
              <a:ext uri="{FF2B5EF4-FFF2-40B4-BE49-F238E27FC236}">
                <a16:creationId xmlns:a16="http://schemas.microsoft.com/office/drawing/2014/main" xmlns="" id="{A698C2CE-DA3B-399C-C7B2-4E5F6E4DF3C7}"/>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Always Be Ready To Give A Defense</a:t>
            </a:r>
          </a:p>
        </p:txBody>
      </p:sp>
      <p:sp>
        <p:nvSpPr>
          <p:cNvPr id="8" name="Rectangle 2">
            <a:extLst>
              <a:ext uri="{FF2B5EF4-FFF2-40B4-BE49-F238E27FC236}">
                <a16:creationId xmlns:a16="http://schemas.microsoft.com/office/drawing/2014/main" xmlns="" id="{D586B534-3279-076C-D8A4-7075A7CF34E6}"/>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31406095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Rectangle 4"/>
          <p:cNvSpPr>
            <a:spLocks noGrp="1" noChangeArrowheads="1"/>
          </p:cNvSpPr>
          <p:nvPr>
            <p:ph type="body" idx="1"/>
          </p:nvPr>
        </p:nvSpPr>
        <p:spPr/>
        <p:txBody>
          <a:bodyPr/>
          <a:lstStyle/>
          <a:p>
            <a:endParaRPr lang="en-US" altLang="en-US"/>
          </a:p>
        </p:txBody>
      </p:sp>
      <p:sp>
        <p:nvSpPr>
          <p:cNvPr id="5" name="Rectangle 2">
            <a:extLst>
              <a:ext uri="{FF2B5EF4-FFF2-40B4-BE49-F238E27FC236}">
                <a16:creationId xmlns:a16="http://schemas.microsoft.com/office/drawing/2014/main" xmlns="" id="{4A33E7F0-10FD-6059-E3DF-324160E14EBC}"/>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210050" cy="2684462"/>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EAE3E8A4-2B5A-127E-1803-EEF867A2231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3</a:t>
            </a:r>
          </a:p>
        </p:txBody>
      </p:sp>
      <p:sp>
        <p:nvSpPr>
          <p:cNvPr id="6" name="Rectangle 5">
            <a:extLst>
              <a:ext uri="{FF2B5EF4-FFF2-40B4-BE49-F238E27FC236}">
                <a16:creationId xmlns:a16="http://schemas.microsoft.com/office/drawing/2014/main" xmlns="" id="{95259C6D-4C3B-0DFD-25EA-C233B87DB55C}"/>
              </a:ext>
            </a:extLst>
          </p:cNvPr>
          <p:cNvSpPr/>
          <p:nvPr/>
        </p:nvSpPr>
        <p:spPr>
          <a:xfrm>
            <a:off x="953317" y="1741557"/>
            <a:ext cx="8190683" cy="707886"/>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Teach Everyone You Can</a:t>
            </a:r>
          </a:p>
        </p:txBody>
      </p:sp>
      <p:sp>
        <p:nvSpPr>
          <p:cNvPr id="7" name="Rectangle 2">
            <a:extLst>
              <a:ext uri="{FF2B5EF4-FFF2-40B4-BE49-F238E27FC236}">
                <a16:creationId xmlns:a16="http://schemas.microsoft.com/office/drawing/2014/main" xmlns="" id="{F974BECC-F9F5-AE10-9C60-99950A789304}"/>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1676400"/>
            <a:ext cx="8686800" cy="5105400"/>
          </a:xfrm>
        </p:spPr>
        <p:txBody>
          <a:bodyPr/>
          <a:lstStyle/>
          <a:p>
            <a:pPr marL="0" indent="0">
              <a:spcBef>
                <a:spcPts val="0"/>
              </a:spcBef>
              <a:buFont typeface="Wingdings" pitchFamily="2" charset="2"/>
              <a:buNone/>
            </a:pPr>
            <a:r>
              <a:rPr lang="en-US" altLang="en-US" sz="3000" b="1" dirty="0">
                <a:solidFill>
                  <a:srgbClr val="D29B00"/>
                </a:solidFill>
                <a:effectLst>
                  <a:outerShdw blurRad="38100" dist="38100" dir="2700000" algn="tl">
                    <a:srgbClr val="000000">
                      <a:alpha val="43137"/>
                    </a:srgbClr>
                  </a:outerShdw>
                </a:effectLst>
              </a:rPr>
              <a:t>1 Peter 3:14-16</a:t>
            </a:r>
          </a:p>
          <a:p>
            <a:pPr marL="0" indent="0">
              <a:spcBef>
                <a:spcPts val="0"/>
              </a:spcBef>
              <a:buFont typeface="Wingdings" pitchFamily="2" charset="2"/>
              <a:buNone/>
            </a:pPr>
            <a:r>
              <a:rPr lang="en-US" altLang="en-US" sz="3000" b="1" dirty="0">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14 But even if you should suffer for righteousness' sake, you are blessed. "And do not be afraid of their threats, nor be troubled."</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15 But sanctify the Lord God in your hearts, and always be ready to give a defense to everyone who asks you a reason for the hope that is in you, with meekness and fear;</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16 having a good conscience, that when they defame you as evildoers, those who revile your good conduct in Christ may be ashamed.</a:t>
            </a:r>
            <a:endParaRPr lang="en-US" altLang="en-US" sz="3000" b="1" dirty="0">
              <a:solidFill>
                <a:schemeClr val="bg1"/>
              </a:solidFill>
              <a:effectLst>
                <a:outerShdw blurRad="38100" dist="38100" dir="2700000" algn="tl">
                  <a:srgbClr val="000000">
                    <a:alpha val="43137"/>
                  </a:srgbClr>
                </a:outerShdw>
              </a:effectLst>
            </a:endParaRPr>
          </a:p>
        </p:txBody>
      </p:sp>
      <p:sp>
        <p:nvSpPr>
          <p:cNvPr id="4" name="Line 4"/>
          <p:cNvSpPr>
            <a:spLocks noChangeShapeType="1"/>
          </p:cNvSpPr>
          <p:nvPr/>
        </p:nvSpPr>
        <p:spPr bwMode="auto">
          <a:xfrm>
            <a:off x="6172200" y="4495800"/>
            <a:ext cx="1981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p:cNvSpPr>
            <a:spLocks noChangeShapeType="1"/>
          </p:cNvSpPr>
          <p:nvPr/>
        </p:nvSpPr>
        <p:spPr bwMode="auto">
          <a:xfrm>
            <a:off x="304800" y="4953000"/>
            <a:ext cx="39624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2">
            <a:extLst>
              <a:ext uri="{FF2B5EF4-FFF2-40B4-BE49-F238E27FC236}">
                <a16:creationId xmlns:a16="http://schemas.microsoft.com/office/drawing/2014/main" xmlns="" id="{644208CA-2B4B-2792-9102-4FAD1DEE11A9}"/>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504424609"/>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210050" cy="2684462"/>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EAE3E8A4-2B5A-127E-1803-EEF867A2231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3</a:t>
            </a:r>
          </a:p>
        </p:txBody>
      </p:sp>
      <p:sp>
        <p:nvSpPr>
          <p:cNvPr id="6" name="Rectangle 5">
            <a:extLst>
              <a:ext uri="{FF2B5EF4-FFF2-40B4-BE49-F238E27FC236}">
                <a16:creationId xmlns:a16="http://schemas.microsoft.com/office/drawing/2014/main" xmlns="" id="{95259C6D-4C3B-0DFD-25EA-C233B87DB55C}"/>
              </a:ext>
            </a:extLst>
          </p:cNvPr>
          <p:cNvSpPr/>
          <p:nvPr/>
        </p:nvSpPr>
        <p:spPr>
          <a:xfrm>
            <a:off x="953317" y="1741557"/>
            <a:ext cx="8190683" cy="707886"/>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Teach Everyone You Can</a:t>
            </a:r>
          </a:p>
        </p:txBody>
      </p:sp>
      <p:sp>
        <p:nvSpPr>
          <p:cNvPr id="7" name="Rectangle 2">
            <a:extLst>
              <a:ext uri="{FF2B5EF4-FFF2-40B4-BE49-F238E27FC236}">
                <a16:creationId xmlns:a16="http://schemas.microsoft.com/office/drawing/2014/main" xmlns="" id="{D64373ED-06EC-334C-1D07-E4B381DACCC3}"/>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243364436"/>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838200" y="2743200"/>
            <a:ext cx="3733800" cy="3810000"/>
          </a:xfrm>
        </p:spPr>
        <p:txBody>
          <a:bodyPr/>
          <a:lstStyle/>
          <a:p>
            <a:pPr marL="628650" lvl="1" indent="-400050">
              <a:spcBef>
                <a:spcPts val="24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Everyone needs the gospel.</a:t>
            </a:r>
          </a:p>
          <a:p>
            <a:pPr marL="228600" lvl="1" indent="0">
              <a:spcBef>
                <a:spcPts val="2400"/>
              </a:spcBef>
              <a:buClr>
                <a:schemeClr val="tx1"/>
              </a:buClr>
              <a:buSzTx/>
              <a:buNone/>
            </a:pPr>
            <a:endParaRPr lang="en-US" altLang="en-US" sz="3200" b="1" dirty="0">
              <a:effectLst>
                <a:outerShdw blurRad="38100" dist="38100" dir="2700000" algn="tl">
                  <a:srgbClr val="C0C0C0"/>
                </a:outerShdw>
              </a:effectLst>
            </a:endParaRPr>
          </a:p>
        </p:txBody>
      </p:sp>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210050" cy="2684462"/>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EAE3E8A4-2B5A-127E-1803-EEF867A2231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3</a:t>
            </a:r>
          </a:p>
        </p:txBody>
      </p:sp>
      <p:sp>
        <p:nvSpPr>
          <p:cNvPr id="6" name="Rectangle 5">
            <a:extLst>
              <a:ext uri="{FF2B5EF4-FFF2-40B4-BE49-F238E27FC236}">
                <a16:creationId xmlns:a16="http://schemas.microsoft.com/office/drawing/2014/main" xmlns="" id="{95259C6D-4C3B-0DFD-25EA-C233B87DB55C}"/>
              </a:ext>
            </a:extLst>
          </p:cNvPr>
          <p:cNvSpPr/>
          <p:nvPr/>
        </p:nvSpPr>
        <p:spPr>
          <a:xfrm>
            <a:off x="953317" y="1741557"/>
            <a:ext cx="8190683" cy="707886"/>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Teach Everyone You Can</a:t>
            </a:r>
          </a:p>
        </p:txBody>
      </p:sp>
      <p:sp>
        <p:nvSpPr>
          <p:cNvPr id="8" name="Rectangle 2">
            <a:extLst>
              <a:ext uri="{FF2B5EF4-FFF2-40B4-BE49-F238E27FC236}">
                <a16:creationId xmlns:a16="http://schemas.microsoft.com/office/drawing/2014/main" xmlns="" id="{821B4C7E-6ECE-C79C-4CBC-39C00647997E}"/>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1509598207"/>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838200" y="2743200"/>
            <a:ext cx="3733800" cy="3810000"/>
          </a:xfrm>
        </p:spPr>
        <p:txBody>
          <a:bodyPr/>
          <a:lstStyle/>
          <a:p>
            <a:pPr marL="628650" lvl="1" indent="-400050">
              <a:spcBef>
                <a:spcPts val="24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Everyone needs the gospel.</a:t>
            </a:r>
          </a:p>
          <a:p>
            <a:pPr marL="628650" lvl="1" indent="-400050">
              <a:spcBef>
                <a:spcPts val="24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Don’t be limited by prejudice!</a:t>
            </a:r>
          </a:p>
        </p:txBody>
      </p:sp>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210050" cy="2684462"/>
          </a:xfrm>
          <a:prstGeom prst="rect">
            <a:avLst/>
          </a:prstGeom>
          <a:noFill/>
          <a:ln>
            <a:noFill/>
          </a:ln>
          <a:effectLst>
            <a:outerShdw dist="107763" dir="2700000" algn="ctr" rotWithShape="0">
              <a:srgbClr val="D29B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a:extLst>
              <a:ext uri="{FF2B5EF4-FFF2-40B4-BE49-F238E27FC236}">
                <a16:creationId xmlns:a16="http://schemas.microsoft.com/office/drawing/2014/main" xmlns="" id="{EAE3E8A4-2B5A-127E-1803-EEF867A22318}"/>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3</a:t>
            </a:r>
          </a:p>
        </p:txBody>
      </p:sp>
      <p:sp>
        <p:nvSpPr>
          <p:cNvPr id="6" name="Rectangle 5">
            <a:extLst>
              <a:ext uri="{FF2B5EF4-FFF2-40B4-BE49-F238E27FC236}">
                <a16:creationId xmlns:a16="http://schemas.microsoft.com/office/drawing/2014/main" xmlns="" id="{95259C6D-4C3B-0DFD-25EA-C233B87DB55C}"/>
              </a:ext>
            </a:extLst>
          </p:cNvPr>
          <p:cNvSpPr/>
          <p:nvPr/>
        </p:nvSpPr>
        <p:spPr>
          <a:xfrm>
            <a:off x="953317" y="1741557"/>
            <a:ext cx="8190683" cy="707886"/>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Teach Everyone You Can</a:t>
            </a:r>
          </a:p>
        </p:txBody>
      </p:sp>
      <p:sp>
        <p:nvSpPr>
          <p:cNvPr id="8" name="Rectangle 2">
            <a:extLst>
              <a:ext uri="{FF2B5EF4-FFF2-40B4-BE49-F238E27FC236}">
                <a16:creationId xmlns:a16="http://schemas.microsoft.com/office/drawing/2014/main" xmlns="" id="{4599E9C3-1CDA-A038-9331-D81C3FE3073F}"/>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171687469"/>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0" name="Rectangle 4"/>
          <p:cNvSpPr>
            <a:spLocks noGrp="1" noChangeArrowheads="1"/>
          </p:cNvSpPr>
          <p:nvPr>
            <p:ph type="body" idx="1"/>
          </p:nvPr>
        </p:nvSpPr>
        <p:spPr/>
        <p:txBody>
          <a:bodyPr/>
          <a:lstStyle/>
          <a:p>
            <a:endParaRPr lang="en-US" altLang="en-US"/>
          </a:p>
        </p:txBody>
      </p:sp>
      <p:sp>
        <p:nvSpPr>
          <p:cNvPr id="5" name="Rectangle 2">
            <a:extLst>
              <a:ext uri="{FF2B5EF4-FFF2-40B4-BE49-F238E27FC236}">
                <a16:creationId xmlns:a16="http://schemas.microsoft.com/office/drawing/2014/main" xmlns="" id="{754F7526-E77B-A5BE-FFBD-1B01EA842CD6}"/>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EB11607-901F-69EF-883A-AA64202183D2}"/>
              </a:ext>
            </a:extLst>
          </p:cNvPr>
          <p:cNvSpPr txBox="1"/>
          <p:nvPr/>
        </p:nvSpPr>
        <p:spPr>
          <a:xfrm>
            <a:off x="1905000" y="5867400"/>
            <a:ext cx="5748561"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www.uccathens.com</a:t>
            </a:r>
          </a:p>
        </p:txBody>
      </p:sp>
      <p:pic>
        <p:nvPicPr>
          <p:cNvPr id="6" name="Picture 5">
            <a:extLst>
              <a:ext uri="{FF2B5EF4-FFF2-40B4-BE49-F238E27FC236}">
                <a16:creationId xmlns:a16="http://schemas.microsoft.com/office/drawing/2014/main" xmlns="" id="{55DFA507-A92B-4EA9-C5AB-7AE4FA1794FA}"/>
              </a:ext>
            </a:extLst>
          </p:cNvPr>
          <p:cNvPicPr>
            <a:picLocks noChangeAspect="1"/>
          </p:cNvPicPr>
          <p:nvPr/>
        </p:nvPicPr>
        <p:blipFill>
          <a:blip r:embed="rId2"/>
          <a:stretch>
            <a:fillRect/>
          </a:stretch>
        </p:blipFill>
        <p:spPr>
          <a:xfrm>
            <a:off x="0" y="1220812"/>
            <a:ext cx="9144000" cy="4416375"/>
          </a:xfrm>
          <a:prstGeom prst="rect">
            <a:avLst/>
          </a:prstGeom>
        </p:spPr>
      </p:pic>
      <p:sp>
        <p:nvSpPr>
          <p:cNvPr id="7" name="TextBox 6">
            <a:extLst>
              <a:ext uri="{FF2B5EF4-FFF2-40B4-BE49-F238E27FC236}">
                <a16:creationId xmlns:a16="http://schemas.microsoft.com/office/drawing/2014/main" xmlns="" id="{38C74176-6672-BE48-82DD-7080F397047F}"/>
              </a:ext>
            </a:extLst>
          </p:cNvPr>
          <p:cNvSpPr txBox="1"/>
          <p:nvPr/>
        </p:nvSpPr>
        <p:spPr>
          <a:xfrm>
            <a:off x="3069024" y="348078"/>
            <a:ext cx="3236784"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rPr>
              <a:t>Presentations</a:t>
            </a:r>
          </a:p>
        </p:txBody>
      </p:sp>
    </p:spTree>
    <p:extLst>
      <p:ext uri="{BB962C8B-B14F-4D97-AF65-F5344CB8AC3E}">
        <p14:creationId xmlns:p14="http://schemas.microsoft.com/office/powerpoint/2010/main" val="358706994"/>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r="581"/>
          <a:stretch>
            <a:fillRect/>
          </a:stretch>
        </p:blipFill>
        <p:spPr bwMode="auto">
          <a:xfrm>
            <a:off x="5048658" y="4140199"/>
            <a:ext cx="384968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F6A263AD-71EE-5A4B-AB15-D493D33B6556}"/>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4</a:t>
            </a:r>
          </a:p>
        </p:txBody>
      </p:sp>
      <p:sp>
        <p:nvSpPr>
          <p:cNvPr id="6" name="Rectangle 5">
            <a:extLst>
              <a:ext uri="{FF2B5EF4-FFF2-40B4-BE49-F238E27FC236}">
                <a16:creationId xmlns:a16="http://schemas.microsoft.com/office/drawing/2014/main" xmlns="" id="{B1EF6678-0440-E6F9-14FE-4E65BC17F55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Focus On The Message Of Hope</a:t>
            </a:r>
          </a:p>
        </p:txBody>
      </p:sp>
      <p:sp>
        <p:nvSpPr>
          <p:cNvPr id="7" name="Rectangle 2">
            <a:extLst>
              <a:ext uri="{FF2B5EF4-FFF2-40B4-BE49-F238E27FC236}">
                <a16:creationId xmlns:a16="http://schemas.microsoft.com/office/drawing/2014/main" xmlns="" id="{3A7B3090-47D3-1E6F-2FDC-FA0969B2BAC6}"/>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1676400"/>
            <a:ext cx="8686800" cy="5105400"/>
          </a:xfrm>
        </p:spPr>
        <p:txBody>
          <a:bodyPr/>
          <a:lstStyle/>
          <a:p>
            <a:pPr marL="0" indent="0">
              <a:spcBef>
                <a:spcPts val="0"/>
              </a:spcBef>
              <a:buFont typeface="Wingdings" pitchFamily="2" charset="2"/>
              <a:buNone/>
            </a:pPr>
            <a:r>
              <a:rPr lang="en-US" altLang="en-US" sz="3000" b="1" dirty="0">
                <a:solidFill>
                  <a:srgbClr val="D29B00"/>
                </a:solidFill>
                <a:effectLst>
                  <a:outerShdw blurRad="38100" dist="38100" dir="2700000" algn="tl">
                    <a:srgbClr val="000000">
                      <a:alpha val="43137"/>
                    </a:srgbClr>
                  </a:outerShdw>
                </a:effectLst>
              </a:rPr>
              <a:t>1 Peter 3:14-16</a:t>
            </a:r>
          </a:p>
          <a:p>
            <a:pPr marL="0" indent="0">
              <a:spcBef>
                <a:spcPts val="0"/>
              </a:spcBef>
              <a:buFont typeface="Wingdings" pitchFamily="2" charset="2"/>
              <a:buNone/>
            </a:pPr>
            <a:r>
              <a:rPr lang="en-US" altLang="en-US" sz="3000" b="1" dirty="0">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14 But even if you should suffer for righteousness' sake, you are blessed. "And do not be afraid of their threats, nor be troubled."</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15 But sanctify the Lord God in your hearts, and always be ready to give a defense to everyone who asks you a reason for the hope that is in you, with meekness and fear;</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16 having a good conscience, that when they defame you as evildoers, those who revile your good conduct in Christ may be ashamed.</a:t>
            </a:r>
            <a:endParaRPr lang="en-US" altLang="en-US" sz="3000" b="1" dirty="0">
              <a:solidFill>
                <a:schemeClr val="bg1"/>
              </a:solidFill>
              <a:effectLst>
                <a:outerShdw blurRad="38100" dist="38100" dir="2700000" algn="tl">
                  <a:srgbClr val="000000">
                    <a:alpha val="43137"/>
                  </a:srgbClr>
                </a:outerShdw>
              </a:effectLst>
            </a:endParaRPr>
          </a:p>
        </p:txBody>
      </p:sp>
      <p:sp>
        <p:nvSpPr>
          <p:cNvPr id="5" name="Line 4"/>
          <p:cNvSpPr>
            <a:spLocks noChangeShapeType="1"/>
          </p:cNvSpPr>
          <p:nvPr/>
        </p:nvSpPr>
        <p:spPr bwMode="auto">
          <a:xfrm>
            <a:off x="4343400" y="4946073"/>
            <a:ext cx="43434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
            <a:extLst>
              <a:ext uri="{FF2B5EF4-FFF2-40B4-BE49-F238E27FC236}">
                <a16:creationId xmlns:a16="http://schemas.microsoft.com/office/drawing/2014/main" xmlns="" id="{CAD07A2F-2F2E-52A9-C0E8-74FE2122A5CF}"/>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4057381685"/>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r="581"/>
          <a:stretch>
            <a:fillRect/>
          </a:stretch>
        </p:blipFill>
        <p:spPr bwMode="auto">
          <a:xfrm>
            <a:off x="5048658" y="4140199"/>
            <a:ext cx="384968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F6A263AD-71EE-5A4B-AB15-D493D33B6556}"/>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4</a:t>
            </a:r>
          </a:p>
        </p:txBody>
      </p:sp>
      <p:sp>
        <p:nvSpPr>
          <p:cNvPr id="6" name="Rectangle 5">
            <a:extLst>
              <a:ext uri="{FF2B5EF4-FFF2-40B4-BE49-F238E27FC236}">
                <a16:creationId xmlns:a16="http://schemas.microsoft.com/office/drawing/2014/main" xmlns="" id="{B1EF6678-0440-E6F9-14FE-4E65BC17F55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Focus On The Message Of Hope</a:t>
            </a:r>
          </a:p>
        </p:txBody>
      </p:sp>
      <p:sp>
        <p:nvSpPr>
          <p:cNvPr id="7" name="Rectangle 2">
            <a:extLst>
              <a:ext uri="{FF2B5EF4-FFF2-40B4-BE49-F238E27FC236}">
                <a16:creationId xmlns:a16="http://schemas.microsoft.com/office/drawing/2014/main" xmlns="" id="{7BE79C29-F7FC-E287-18EB-6B1403467438}"/>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936137612"/>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762000" y="3307882"/>
            <a:ext cx="4419600" cy="3245317"/>
          </a:xfrm>
        </p:spPr>
        <p:txBody>
          <a:bodyPr/>
          <a:lstStyle/>
          <a:p>
            <a:pPr marL="742950" lvl="1" indent="-514350">
              <a:spcBef>
                <a:spcPts val="3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Don’t focus on the wrong things.</a:t>
            </a:r>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r="581"/>
          <a:stretch>
            <a:fillRect/>
          </a:stretch>
        </p:blipFill>
        <p:spPr bwMode="auto">
          <a:xfrm>
            <a:off x="5048658" y="4140199"/>
            <a:ext cx="384968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F6A263AD-71EE-5A4B-AB15-D493D33B6556}"/>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4</a:t>
            </a:r>
          </a:p>
        </p:txBody>
      </p:sp>
      <p:sp>
        <p:nvSpPr>
          <p:cNvPr id="6" name="Rectangle 5">
            <a:extLst>
              <a:ext uri="{FF2B5EF4-FFF2-40B4-BE49-F238E27FC236}">
                <a16:creationId xmlns:a16="http://schemas.microsoft.com/office/drawing/2014/main" xmlns="" id="{B1EF6678-0440-E6F9-14FE-4E65BC17F55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Focus On The Message Of Hope</a:t>
            </a:r>
          </a:p>
        </p:txBody>
      </p:sp>
      <p:sp>
        <p:nvSpPr>
          <p:cNvPr id="8" name="Rectangle 2">
            <a:extLst>
              <a:ext uri="{FF2B5EF4-FFF2-40B4-BE49-F238E27FC236}">
                <a16:creationId xmlns:a16="http://schemas.microsoft.com/office/drawing/2014/main" xmlns="" id="{193BD3BF-1727-707B-624F-25169D53A96A}"/>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4234792317"/>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762000" y="3307882"/>
            <a:ext cx="4419600" cy="3245317"/>
          </a:xfrm>
        </p:spPr>
        <p:txBody>
          <a:bodyPr/>
          <a:lstStyle/>
          <a:p>
            <a:pPr marL="742950" lvl="1" indent="-514350">
              <a:spcBef>
                <a:spcPts val="3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Don’t focus on the wrong things.</a:t>
            </a:r>
          </a:p>
          <a:p>
            <a:pPr marL="742950" lvl="1" indent="-514350">
              <a:spcBef>
                <a:spcPts val="3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The gospel is man’s only hope!</a:t>
            </a:r>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r="581"/>
          <a:stretch>
            <a:fillRect/>
          </a:stretch>
        </p:blipFill>
        <p:spPr bwMode="auto">
          <a:xfrm>
            <a:off x="5048658" y="4140199"/>
            <a:ext cx="384968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F6A263AD-71EE-5A4B-AB15-D493D33B6556}"/>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4</a:t>
            </a:r>
          </a:p>
        </p:txBody>
      </p:sp>
      <p:sp>
        <p:nvSpPr>
          <p:cNvPr id="6" name="Rectangle 5">
            <a:extLst>
              <a:ext uri="{FF2B5EF4-FFF2-40B4-BE49-F238E27FC236}">
                <a16:creationId xmlns:a16="http://schemas.microsoft.com/office/drawing/2014/main" xmlns="" id="{B1EF6678-0440-E6F9-14FE-4E65BC17F55B}"/>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Focus On The Message Of Hope</a:t>
            </a:r>
          </a:p>
        </p:txBody>
      </p:sp>
      <p:sp>
        <p:nvSpPr>
          <p:cNvPr id="8" name="Rectangle 2">
            <a:extLst>
              <a:ext uri="{FF2B5EF4-FFF2-40B4-BE49-F238E27FC236}">
                <a16:creationId xmlns:a16="http://schemas.microsoft.com/office/drawing/2014/main" xmlns="" id="{862FC5FF-9981-A531-5803-B68C25113C2A}"/>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758845774"/>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8" name="Rectangle 4"/>
          <p:cNvSpPr>
            <a:spLocks noGrp="1" noChangeArrowheads="1"/>
          </p:cNvSpPr>
          <p:nvPr>
            <p:ph type="body" idx="1"/>
          </p:nvPr>
        </p:nvSpPr>
        <p:spPr/>
        <p:txBody>
          <a:bodyPr/>
          <a:lstStyle/>
          <a:p>
            <a:endParaRPr lang="en-US" altLang="en-US"/>
          </a:p>
        </p:txBody>
      </p:sp>
      <p:sp>
        <p:nvSpPr>
          <p:cNvPr id="5" name="Rectangle 2">
            <a:extLst>
              <a:ext uri="{FF2B5EF4-FFF2-40B4-BE49-F238E27FC236}">
                <a16:creationId xmlns:a16="http://schemas.microsoft.com/office/drawing/2014/main" xmlns="" id="{5660DC23-3362-4AFD-AF09-ED03F962A9A0}"/>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b="2515"/>
          <a:stretch>
            <a:fillRect/>
          </a:stretch>
        </p:blipFill>
        <p:spPr bwMode="auto">
          <a:xfrm>
            <a:off x="6324600" y="4730750"/>
            <a:ext cx="2552700"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xmlns="" id="{65B234EB-E4F7-7060-441B-C2743516F172}"/>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5</a:t>
            </a:r>
          </a:p>
        </p:txBody>
      </p:sp>
      <p:sp>
        <p:nvSpPr>
          <p:cNvPr id="6" name="Rectangle 5">
            <a:extLst>
              <a:ext uri="{FF2B5EF4-FFF2-40B4-BE49-F238E27FC236}">
                <a16:creationId xmlns:a16="http://schemas.microsoft.com/office/drawing/2014/main" xmlns="" id="{CCFE372D-28CD-AEC6-CA3C-65629CE4AD31}"/>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Approach Others With Meekness &amp; Fear</a:t>
            </a:r>
          </a:p>
        </p:txBody>
      </p:sp>
      <p:sp>
        <p:nvSpPr>
          <p:cNvPr id="7" name="Rectangle 2">
            <a:extLst>
              <a:ext uri="{FF2B5EF4-FFF2-40B4-BE49-F238E27FC236}">
                <a16:creationId xmlns:a16="http://schemas.microsoft.com/office/drawing/2014/main" xmlns="" id="{93DB911D-F50D-1C90-8166-41724FA5D8F9}"/>
              </a:ext>
            </a:extLst>
          </p:cNvPr>
          <p:cNvSpPr>
            <a:spLocks noGrp="1" noChangeArrowheads="1"/>
          </p:cNvSpPr>
          <p:nvPr>
            <p:ph type="title"/>
          </p:nvPr>
        </p:nvSpPr>
        <p:spPr>
          <a:xfrm>
            <a:off x="533401" y="111125"/>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28600" y="1676400"/>
            <a:ext cx="8686800" cy="5105400"/>
          </a:xfrm>
        </p:spPr>
        <p:txBody>
          <a:bodyPr/>
          <a:lstStyle/>
          <a:p>
            <a:pPr marL="0" indent="0">
              <a:spcBef>
                <a:spcPts val="0"/>
              </a:spcBef>
              <a:buFont typeface="Wingdings" pitchFamily="2" charset="2"/>
              <a:buNone/>
            </a:pPr>
            <a:r>
              <a:rPr lang="en-US" altLang="en-US" sz="3000" b="1" dirty="0">
                <a:solidFill>
                  <a:srgbClr val="D29B00"/>
                </a:solidFill>
                <a:effectLst>
                  <a:outerShdw blurRad="38100" dist="38100" dir="2700000" algn="tl">
                    <a:srgbClr val="000000">
                      <a:alpha val="43137"/>
                    </a:srgbClr>
                  </a:outerShdw>
                </a:effectLst>
              </a:rPr>
              <a:t>1 Peter 3:14-16</a:t>
            </a:r>
          </a:p>
          <a:p>
            <a:pPr marL="0" indent="0">
              <a:spcBef>
                <a:spcPts val="0"/>
              </a:spcBef>
              <a:buFont typeface="Wingdings" pitchFamily="2" charset="2"/>
              <a:buNone/>
            </a:pPr>
            <a:r>
              <a:rPr lang="en-US" altLang="en-US" sz="3000" b="1" dirty="0">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14 But even if you should suffer for righteousness' sake, you are blessed. "And do not be afraid of their threats, nor be troubled."</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15 But sanctify the Lord God in your hearts, and always be ready to give a defense to everyone who asks you a reason for the hope that is in you, with meekness and fear;</a:t>
            </a:r>
          </a:p>
          <a:p>
            <a:pPr marL="0" indent="0">
              <a:spcBef>
                <a:spcPts val="0"/>
              </a:spcBef>
              <a:buFont typeface="Wingdings" pitchFamily="2" charset="2"/>
              <a:buNone/>
            </a:pPr>
            <a:r>
              <a:rPr lang="en-US" altLang="en-US" sz="3000" b="1" dirty="0">
                <a:solidFill>
                  <a:schemeClr val="bg1"/>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16 having a good conscience, that when they defame you as evildoers, those who revile your good conduct in Christ may be ashamed.</a:t>
            </a:r>
            <a:endParaRPr lang="en-US" altLang="en-US" sz="3000" b="1" dirty="0">
              <a:solidFill>
                <a:schemeClr val="bg1"/>
              </a:solidFill>
              <a:effectLst>
                <a:outerShdw blurRad="38100" dist="38100" dir="2700000" algn="tl">
                  <a:srgbClr val="000000">
                    <a:alpha val="43137"/>
                  </a:srgbClr>
                </a:outerShdw>
              </a:effectLst>
            </a:endParaRPr>
          </a:p>
        </p:txBody>
      </p:sp>
      <p:sp>
        <p:nvSpPr>
          <p:cNvPr id="5" name="Line 4"/>
          <p:cNvSpPr>
            <a:spLocks noChangeShapeType="1"/>
          </p:cNvSpPr>
          <p:nvPr/>
        </p:nvSpPr>
        <p:spPr bwMode="auto">
          <a:xfrm>
            <a:off x="304800" y="5410200"/>
            <a:ext cx="4114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2">
            <a:extLst>
              <a:ext uri="{FF2B5EF4-FFF2-40B4-BE49-F238E27FC236}">
                <a16:creationId xmlns:a16="http://schemas.microsoft.com/office/drawing/2014/main" xmlns="" id="{43E968FC-A35D-E05C-6E0D-C5F362F1E176}"/>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151867686"/>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b="2515"/>
          <a:stretch>
            <a:fillRect/>
          </a:stretch>
        </p:blipFill>
        <p:spPr bwMode="auto">
          <a:xfrm>
            <a:off x="6324600" y="4730750"/>
            <a:ext cx="2552700"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xmlns="" id="{65B234EB-E4F7-7060-441B-C2743516F172}"/>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5</a:t>
            </a:r>
          </a:p>
        </p:txBody>
      </p:sp>
      <p:sp>
        <p:nvSpPr>
          <p:cNvPr id="6" name="Rectangle 5">
            <a:extLst>
              <a:ext uri="{FF2B5EF4-FFF2-40B4-BE49-F238E27FC236}">
                <a16:creationId xmlns:a16="http://schemas.microsoft.com/office/drawing/2014/main" xmlns="" id="{CCFE372D-28CD-AEC6-CA3C-65629CE4AD31}"/>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Approach Others With Meekness &amp; Fear</a:t>
            </a:r>
          </a:p>
        </p:txBody>
      </p:sp>
      <p:sp>
        <p:nvSpPr>
          <p:cNvPr id="7" name="Rectangle 2">
            <a:extLst>
              <a:ext uri="{FF2B5EF4-FFF2-40B4-BE49-F238E27FC236}">
                <a16:creationId xmlns:a16="http://schemas.microsoft.com/office/drawing/2014/main" xmlns="" id="{D835C3F4-FE23-EBFC-0F68-3AD5605A6B72}"/>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641983690"/>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762000" y="3429000"/>
            <a:ext cx="5562600" cy="3124200"/>
          </a:xfrm>
        </p:spPr>
        <p:txBody>
          <a:bodyPr/>
          <a:lstStyle/>
          <a:p>
            <a:pPr marL="685800" lvl="1" indent="-457200">
              <a:spcBef>
                <a:spcPts val="3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We need to be careful about our approach.</a:t>
            </a: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b="2515"/>
          <a:stretch>
            <a:fillRect/>
          </a:stretch>
        </p:blipFill>
        <p:spPr bwMode="auto">
          <a:xfrm>
            <a:off x="6324600" y="4730750"/>
            <a:ext cx="2552700"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xmlns="" id="{65B234EB-E4F7-7060-441B-C2743516F172}"/>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5</a:t>
            </a:r>
          </a:p>
        </p:txBody>
      </p:sp>
      <p:sp>
        <p:nvSpPr>
          <p:cNvPr id="6" name="Rectangle 5">
            <a:extLst>
              <a:ext uri="{FF2B5EF4-FFF2-40B4-BE49-F238E27FC236}">
                <a16:creationId xmlns:a16="http://schemas.microsoft.com/office/drawing/2014/main" xmlns="" id="{CCFE372D-28CD-AEC6-CA3C-65629CE4AD31}"/>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Approach Others With Meekness &amp; Fear</a:t>
            </a:r>
          </a:p>
        </p:txBody>
      </p:sp>
      <p:sp>
        <p:nvSpPr>
          <p:cNvPr id="8" name="Rectangle 2">
            <a:extLst>
              <a:ext uri="{FF2B5EF4-FFF2-40B4-BE49-F238E27FC236}">
                <a16:creationId xmlns:a16="http://schemas.microsoft.com/office/drawing/2014/main" xmlns="" id="{39DCF15B-32B7-4E7B-975C-C148DC328DD4}"/>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3565162063"/>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EB11607-901F-69EF-883A-AA64202183D2}"/>
              </a:ext>
            </a:extLst>
          </p:cNvPr>
          <p:cNvSpPr txBox="1"/>
          <p:nvPr/>
        </p:nvSpPr>
        <p:spPr>
          <a:xfrm>
            <a:off x="1905000" y="5867400"/>
            <a:ext cx="5748561"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www.uccathens.com</a:t>
            </a:r>
          </a:p>
        </p:txBody>
      </p:sp>
      <p:pic>
        <p:nvPicPr>
          <p:cNvPr id="3" name="Picture 2">
            <a:extLst>
              <a:ext uri="{FF2B5EF4-FFF2-40B4-BE49-F238E27FC236}">
                <a16:creationId xmlns:a16="http://schemas.microsoft.com/office/drawing/2014/main" xmlns="" id="{32ADEA8D-AB5E-8D0B-6F2D-A3D2AEF9F250}"/>
              </a:ext>
            </a:extLst>
          </p:cNvPr>
          <p:cNvPicPr>
            <a:picLocks noChangeAspect="1"/>
          </p:cNvPicPr>
          <p:nvPr/>
        </p:nvPicPr>
        <p:blipFill>
          <a:blip r:embed="rId2"/>
          <a:stretch>
            <a:fillRect/>
          </a:stretch>
        </p:blipFill>
        <p:spPr>
          <a:xfrm>
            <a:off x="0" y="1284574"/>
            <a:ext cx="9144000" cy="4288852"/>
          </a:xfrm>
          <a:prstGeom prst="rect">
            <a:avLst/>
          </a:prstGeom>
        </p:spPr>
      </p:pic>
      <p:sp>
        <p:nvSpPr>
          <p:cNvPr id="7" name="TextBox 6">
            <a:extLst>
              <a:ext uri="{FF2B5EF4-FFF2-40B4-BE49-F238E27FC236}">
                <a16:creationId xmlns:a16="http://schemas.microsoft.com/office/drawing/2014/main" xmlns="" id="{483ABB19-9B25-6C47-231D-C59C6D1BD98D}"/>
              </a:ext>
            </a:extLst>
          </p:cNvPr>
          <p:cNvSpPr txBox="1"/>
          <p:nvPr/>
        </p:nvSpPr>
        <p:spPr>
          <a:xfrm>
            <a:off x="3556337" y="344269"/>
            <a:ext cx="2031325"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rPr>
              <a:t>Outlines</a:t>
            </a:r>
          </a:p>
        </p:txBody>
      </p:sp>
    </p:spTree>
    <p:extLst>
      <p:ext uri="{BB962C8B-B14F-4D97-AF65-F5344CB8AC3E}">
        <p14:creationId xmlns:p14="http://schemas.microsoft.com/office/powerpoint/2010/main" val="792645372"/>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762000" y="3429000"/>
            <a:ext cx="5562600" cy="3124200"/>
          </a:xfrm>
        </p:spPr>
        <p:txBody>
          <a:bodyPr/>
          <a:lstStyle/>
          <a:p>
            <a:pPr marL="685800" lvl="1" indent="-457200">
              <a:spcBef>
                <a:spcPts val="3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We need to be careful about our approach.</a:t>
            </a:r>
          </a:p>
          <a:p>
            <a:pPr marL="685800" lvl="1" indent="-457200">
              <a:spcBef>
                <a:spcPts val="3000"/>
              </a:spcBef>
              <a:buClr>
                <a:srgbClr val="D29B00"/>
              </a:buClr>
              <a:buSzTx/>
              <a:buFontTx/>
              <a:buChar char="•"/>
            </a:pPr>
            <a:r>
              <a:rPr lang="en-US" altLang="en-US" sz="3200" b="1" dirty="0">
                <a:solidFill>
                  <a:srgbClr val="D29B00"/>
                </a:solidFill>
                <a:effectLst>
                  <a:outerShdw blurRad="38100" dist="38100" dir="2700000" algn="tl">
                    <a:srgbClr val="000000">
                      <a:alpha val="43137"/>
                    </a:srgbClr>
                  </a:outerShdw>
                </a:effectLst>
              </a:rPr>
              <a:t>Approach others the way you want to be approached!</a:t>
            </a: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b="2515"/>
          <a:stretch>
            <a:fillRect/>
          </a:stretch>
        </p:blipFill>
        <p:spPr bwMode="auto">
          <a:xfrm>
            <a:off x="6324600" y="4730750"/>
            <a:ext cx="2552700"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xmlns="" id="{65B234EB-E4F7-7060-441B-C2743516F172}"/>
              </a:ext>
            </a:extLst>
          </p:cNvPr>
          <p:cNvSpPr/>
          <p:nvPr/>
        </p:nvSpPr>
        <p:spPr>
          <a:xfrm>
            <a:off x="15240" y="1752600"/>
            <a:ext cx="938077" cy="1446550"/>
          </a:xfrm>
          <a:prstGeom prst="rect">
            <a:avLst/>
          </a:prstGeom>
          <a:noFill/>
        </p:spPr>
        <p:txBody>
          <a:bodyPr wrap="none" lIns="91440" tIns="45720" rIns="91440" bIns="45720">
            <a:spAutoFit/>
          </a:bodyPr>
          <a:lstStyle/>
          <a:p>
            <a:pPr algn="ctr" defTabSz="914400"/>
            <a:r>
              <a:rPr lang="en-US" sz="88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5</a:t>
            </a:r>
          </a:p>
        </p:txBody>
      </p:sp>
      <p:sp>
        <p:nvSpPr>
          <p:cNvPr id="6" name="Rectangle 5">
            <a:extLst>
              <a:ext uri="{FF2B5EF4-FFF2-40B4-BE49-F238E27FC236}">
                <a16:creationId xmlns:a16="http://schemas.microsoft.com/office/drawing/2014/main" xmlns="" id="{CCFE372D-28CD-AEC6-CA3C-65629CE4AD31}"/>
              </a:ext>
            </a:extLst>
          </p:cNvPr>
          <p:cNvSpPr/>
          <p:nvPr/>
        </p:nvSpPr>
        <p:spPr>
          <a:xfrm>
            <a:off x="953317" y="1741557"/>
            <a:ext cx="8190683" cy="1323439"/>
          </a:xfrm>
          <a:prstGeom prst="rect">
            <a:avLst/>
          </a:prstGeom>
          <a:noFill/>
        </p:spPr>
        <p:txBody>
          <a:bodyPr wrap="square" lIns="91440" tIns="45720" rIns="91440" bIns="45720">
            <a:spAutoFit/>
          </a:bodyPr>
          <a:lstStyle/>
          <a:p>
            <a:pPr defTabSz="914400"/>
            <a:r>
              <a:rPr lang="en-US" sz="40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Approach Others With Meekness &amp; Fear</a:t>
            </a:r>
          </a:p>
        </p:txBody>
      </p:sp>
      <p:sp>
        <p:nvSpPr>
          <p:cNvPr id="8" name="Rectangle 2">
            <a:extLst>
              <a:ext uri="{FF2B5EF4-FFF2-40B4-BE49-F238E27FC236}">
                <a16:creationId xmlns:a16="http://schemas.microsoft.com/office/drawing/2014/main" xmlns="" id="{2DF94A4D-C752-5747-AA4C-A26F297ADD61}"/>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564290639"/>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7B81A2F-9184-24A4-2CCA-A85EF411D70A}"/>
              </a:ext>
            </a:extLst>
          </p:cNvPr>
          <p:cNvSpPr/>
          <p:nvPr/>
        </p:nvSpPr>
        <p:spPr>
          <a:xfrm>
            <a:off x="109817" y="1752600"/>
            <a:ext cx="748923" cy="1107996"/>
          </a:xfrm>
          <a:prstGeom prst="rect">
            <a:avLst/>
          </a:prstGeom>
          <a:noFill/>
        </p:spPr>
        <p:txBody>
          <a:bodyPr wrap="none" lIns="91440" tIns="45720" rIns="91440" bIns="45720">
            <a:spAutoFit/>
          </a:bodyPr>
          <a:lstStyle/>
          <a:p>
            <a:pPr algn="ctr" defTabSz="914400"/>
            <a:r>
              <a:rPr lang="en-US" sz="66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1</a:t>
            </a:r>
          </a:p>
        </p:txBody>
      </p:sp>
      <p:sp>
        <p:nvSpPr>
          <p:cNvPr id="6" name="Rectangle 5">
            <a:extLst>
              <a:ext uri="{FF2B5EF4-FFF2-40B4-BE49-F238E27FC236}">
                <a16:creationId xmlns:a16="http://schemas.microsoft.com/office/drawing/2014/main" xmlns="" id="{3A59FDB1-CE72-255A-BA47-B3882C17A1D3}"/>
              </a:ext>
            </a:extLst>
          </p:cNvPr>
          <p:cNvSpPr/>
          <p:nvPr/>
        </p:nvSpPr>
        <p:spPr>
          <a:xfrm>
            <a:off x="937404" y="1990994"/>
            <a:ext cx="8190683" cy="584775"/>
          </a:xfrm>
          <a:prstGeom prst="rect">
            <a:avLst/>
          </a:prstGeom>
          <a:noFill/>
        </p:spPr>
        <p:txBody>
          <a:bodyPr wrap="square" lIns="91440" tIns="45720" rIns="91440" bIns="45720">
            <a:spAutoFit/>
          </a:bodyPr>
          <a:lstStyle/>
          <a:p>
            <a:pPr defTabSz="914400"/>
            <a:r>
              <a:rPr lang="en-US" sz="32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Sanctify The Lord In Your Heart</a:t>
            </a:r>
          </a:p>
        </p:txBody>
      </p:sp>
      <p:sp>
        <p:nvSpPr>
          <p:cNvPr id="7" name="Rectangle 6">
            <a:extLst>
              <a:ext uri="{FF2B5EF4-FFF2-40B4-BE49-F238E27FC236}">
                <a16:creationId xmlns:a16="http://schemas.microsoft.com/office/drawing/2014/main" xmlns="" id="{EAA19EA7-2297-AD21-BE7C-FE07C643EE6E}"/>
              </a:ext>
            </a:extLst>
          </p:cNvPr>
          <p:cNvSpPr/>
          <p:nvPr/>
        </p:nvSpPr>
        <p:spPr>
          <a:xfrm>
            <a:off x="128867" y="2685009"/>
            <a:ext cx="748923" cy="1107996"/>
          </a:xfrm>
          <a:prstGeom prst="rect">
            <a:avLst/>
          </a:prstGeom>
          <a:noFill/>
        </p:spPr>
        <p:txBody>
          <a:bodyPr wrap="none" lIns="91440" tIns="45720" rIns="91440" bIns="45720">
            <a:spAutoFit/>
          </a:bodyPr>
          <a:lstStyle/>
          <a:p>
            <a:pPr algn="ctr" defTabSz="914400"/>
            <a:r>
              <a:rPr lang="en-US" sz="66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2</a:t>
            </a:r>
          </a:p>
        </p:txBody>
      </p:sp>
      <p:sp>
        <p:nvSpPr>
          <p:cNvPr id="8" name="Rectangle 7">
            <a:extLst>
              <a:ext uri="{FF2B5EF4-FFF2-40B4-BE49-F238E27FC236}">
                <a16:creationId xmlns:a16="http://schemas.microsoft.com/office/drawing/2014/main" xmlns="" id="{266343E3-E77D-B902-211E-B17A1FDDFD71}"/>
              </a:ext>
            </a:extLst>
          </p:cNvPr>
          <p:cNvSpPr/>
          <p:nvPr/>
        </p:nvSpPr>
        <p:spPr>
          <a:xfrm>
            <a:off x="953317" y="2910930"/>
            <a:ext cx="8190683" cy="584775"/>
          </a:xfrm>
          <a:prstGeom prst="rect">
            <a:avLst/>
          </a:prstGeom>
          <a:noFill/>
        </p:spPr>
        <p:txBody>
          <a:bodyPr wrap="square" lIns="91440" tIns="45720" rIns="91440" bIns="45720">
            <a:spAutoFit/>
          </a:bodyPr>
          <a:lstStyle/>
          <a:p>
            <a:pPr defTabSz="914400"/>
            <a:r>
              <a:rPr lang="en-US" sz="32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Always Be Ready To Give A Defense</a:t>
            </a:r>
          </a:p>
        </p:txBody>
      </p:sp>
      <p:sp>
        <p:nvSpPr>
          <p:cNvPr id="9" name="Rectangle 8">
            <a:extLst>
              <a:ext uri="{FF2B5EF4-FFF2-40B4-BE49-F238E27FC236}">
                <a16:creationId xmlns:a16="http://schemas.microsoft.com/office/drawing/2014/main" xmlns="" id="{91B3321D-3006-5B5C-0776-116DA1E58147}"/>
              </a:ext>
            </a:extLst>
          </p:cNvPr>
          <p:cNvSpPr/>
          <p:nvPr/>
        </p:nvSpPr>
        <p:spPr>
          <a:xfrm>
            <a:off x="140297" y="3655784"/>
            <a:ext cx="748923" cy="1107996"/>
          </a:xfrm>
          <a:prstGeom prst="rect">
            <a:avLst/>
          </a:prstGeom>
          <a:noFill/>
        </p:spPr>
        <p:txBody>
          <a:bodyPr wrap="none" lIns="91440" tIns="45720" rIns="91440" bIns="45720">
            <a:spAutoFit/>
          </a:bodyPr>
          <a:lstStyle/>
          <a:p>
            <a:pPr algn="ctr" defTabSz="914400"/>
            <a:r>
              <a:rPr lang="en-US" sz="66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3</a:t>
            </a:r>
          </a:p>
        </p:txBody>
      </p:sp>
      <p:sp>
        <p:nvSpPr>
          <p:cNvPr id="10" name="Rectangle 9">
            <a:extLst>
              <a:ext uri="{FF2B5EF4-FFF2-40B4-BE49-F238E27FC236}">
                <a16:creationId xmlns:a16="http://schemas.microsoft.com/office/drawing/2014/main" xmlns="" id="{74A02E6E-EE97-D022-139F-51C989AF3613}"/>
              </a:ext>
            </a:extLst>
          </p:cNvPr>
          <p:cNvSpPr/>
          <p:nvPr/>
        </p:nvSpPr>
        <p:spPr>
          <a:xfrm>
            <a:off x="953316" y="3861227"/>
            <a:ext cx="8190683" cy="584775"/>
          </a:xfrm>
          <a:prstGeom prst="rect">
            <a:avLst/>
          </a:prstGeom>
          <a:noFill/>
        </p:spPr>
        <p:txBody>
          <a:bodyPr wrap="square" lIns="91440" tIns="45720" rIns="91440" bIns="45720">
            <a:spAutoFit/>
          </a:bodyPr>
          <a:lstStyle/>
          <a:p>
            <a:pPr defTabSz="914400"/>
            <a:r>
              <a:rPr lang="en-US" sz="32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Teach Everyone You Can</a:t>
            </a:r>
          </a:p>
        </p:txBody>
      </p:sp>
      <p:sp>
        <p:nvSpPr>
          <p:cNvPr id="11" name="Rectangle 10">
            <a:extLst>
              <a:ext uri="{FF2B5EF4-FFF2-40B4-BE49-F238E27FC236}">
                <a16:creationId xmlns:a16="http://schemas.microsoft.com/office/drawing/2014/main" xmlns="" id="{47667CBC-5EEC-992D-07F4-8A6F1A8DE416}"/>
              </a:ext>
            </a:extLst>
          </p:cNvPr>
          <p:cNvSpPr/>
          <p:nvPr/>
        </p:nvSpPr>
        <p:spPr>
          <a:xfrm>
            <a:off x="109817" y="4685675"/>
            <a:ext cx="748923" cy="1107996"/>
          </a:xfrm>
          <a:prstGeom prst="rect">
            <a:avLst/>
          </a:prstGeom>
          <a:noFill/>
        </p:spPr>
        <p:txBody>
          <a:bodyPr wrap="none" lIns="91440" tIns="45720" rIns="91440" bIns="45720">
            <a:spAutoFit/>
          </a:bodyPr>
          <a:lstStyle/>
          <a:p>
            <a:pPr algn="ctr" defTabSz="914400"/>
            <a:r>
              <a:rPr lang="en-US" sz="66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4</a:t>
            </a:r>
          </a:p>
        </p:txBody>
      </p:sp>
      <p:sp>
        <p:nvSpPr>
          <p:cNvPr id="12" name="Rectangle 11">
            <a:extLst>
              <a:ext uri="{FF2B5EF4-FFF2-40B4-BE49-F238E27FC236}">
                <a16:creationId xmlns:a16="http://schemas.microsoft.com/office/drawing/2014/main" xmlns="" id="{4524B593-023C-C4D0-84C3-E0BEA28C00AB}"/>
              </a:ext>
            </a:extLst>
          </p:cNvPr>
          <p:cNvSpPr/>
          <p:nvPr/>
        </p:nvSpPr>
        <p:spPr>
          <a:xfrm>
            <a:off x="953317" y="4844147"/>
            <a:ext cx="8190683" cy="584775"/>
          </a:xfrm>
          <a:prstGeom prst="rect">
            <a:avLst/>
          </a:prstGeom>
          <a:noFill/>
        </p:spPr>
        <p:txBody>
          <a:bodyPr wrap="square" lIns="91440" tIns="45720" rIns="91440" bIns="45720">
            <a:spAutoFit/>
          </a:bodyPr>
          <a:lstStyle/>
          <a:p>
            <a:pPr defTabSz="914400"/>
            <a:r>
              <a:rPr lang="en-US" sz="32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Focus On The Message Of Hope</a:t>
            </a:r>
          </a:p>
        </p:txBody>
      </p:sp>
      <p:sp>
        <p:nvSpPr>
          <p:cNvPr id="13" name="Rectangle 12">
            <a:extLst>
              <a:ext uri="{FF2B5EF4-FFF2-40B4-BE49-F238E27FC236}">
                <a16:creationId xmlns:a16="http://schemas.microsoft.com/office/drawing/2014/main" xmlns="" id="{9F19EE89-BFDC-CFCE-031A-FD4C570BC058}"/>
              </a:ext>
            </a:extLst>
          </p:cNvPr>
          <p:cNvSpPr/>
          <p:nvPr/>
        </p:nvSpPr>
        <p:spPr>
          <a:xfrm>
            <a:off x="86284" y="5750004"/>
            <a:ext cx="748923" cy="1107996"/>
          </a:xfrm>
          <a:prstGeom prst="rect">
            <a:avLst/>
          </a:prstGeom>
          <a:noFill/>
        </p:spPr>
        <p:txBody>
          <a:bodyPr wrap="none" lIns="91440" tIns="45720" rIns="91440" bIns="45720">
            <a:spAutoFit/>
          </a:bodyPr>
          <a:lstStyle/>
          <a:p>
            <a:pPr algn="ctr" defTabSz="914400"/>
            <a:r>
              <a:rPr lang="en-US" sz="6600" dirty="0">
                <a:ln w="25400" cmpd="sng">
                  <a:solidFill>
                    <a:srgbClr val="FFFFFF"/>
                  </a:solidFill>
                  <a:prstDash val="solid"/>
                </a:ln>
                <a:gradFill>
                  <a:gsLst>
                    <a:gs pos="0">
                      <a:schemeClr val="accent6">
                        <a:lumMod val="0"/>
                        <a:lumOff val="100000"/>
                      </a:schemeClr>
                    </a:gs>
                    <a:gs pos="35000">
                      <a:schemeClr val="accent6">
                        <a:lumMod val="0"/>
                        <a:lumOff val="100000"/>
                      </a:schemeClr>
                    </a:gs>
                    <a:gs pos="67500">
                      <a:srgbClr val="DCDCC5"/>
                    </a:gs>
                    <a:gs pos="100000">
                      <a:schemeClr val="accent6">
                        <a:lumMod val="100000"/>
                      </a:schemeClr>
                    </a:gs>
                  </a:gsLst>
                  <a:path path="circle">
                    <a:fillToRect l="50000" t="-80000" r="50000" b="180000"/>
                  </a:path>
                </a:gradFill>
                <a:effectLst>
                  <a:outerShdw blurRad="63500" dir="3600000" algn="tl" rotWithShape="0">
                    <a:srgbClr val="000000"/>
                  </a:outerShdw>
                </a:effectLst>
                <a:latin typeface="Arial Black" panose="020B0A04020102020204" pitchFamily="34" charset="0"/>
              </a:rPr>
              <a:t>5</a:t>
            </a:r>
          </a:p>
        </p:txBody>
      </p:sp>
      <p:sp>
        <p:nvSpPr>
          <p:cNvPr id="14" name="Rectangle 13">
            <a:extLst>
              <a:ext uri="{FF2B5EF4-FFF2-40B4-BE49-F238E27FC236}">
                <a16:creationId xmlns:a16="http://schemas.microsoft.com/office/drawing/2014/main" xmlns="" id="{5687EB2D-715D-3FA2-BDE8-30E7D3C1C603}"/>
              </a:ext>
            </a:extLst>
          </p:cNvPr>
          <p:cNvSpPr/>
          <p:nvPr/>
        </p:nvSpPr>
        <p:spPr>
          <a:xfrm>
            <a:off x="929784" y="5738961"/>
            <a:ext cx="8190683" cy="1077218"/>
          </a:xfrm>
          <a:prstGeom prst="rect">
            <a:avLst/>
          </a:prstGeom>
          <a:noFill/>
        </p:spPr>
        <p:txBody>
          <a:bodyPr wrap="square" lIns="91440" tIns="45720" rIns="91440" bIns="45720">
            <a:spAutoFit/>
          </a:bodyPr>
          <a:lstStyle/>
          <a:p>
            <a:pPr defTabSz="914400"/>
            <a:r>
              <a:rPr lang="en-US" sz="3200" dirty="0">
                <a:ln w="18415" cmpd="sng">
                  <a:noFill/>
                  <a:prstDash val="solid"/>
                </a:ln>
                <a:solidFill>
                  <a:schemeClr val="bg1"/>
                </a:solidFill>
                <a:effectLst>
                  <a:outerShdw blurRad="50800" dist="50800" dir="2700000" algn="tl" rotWithShape="0">
                    <a:prstClr val="black"/>
                  </a:outerShdw>
                </a:effectLst>
                <a:latin typeface="Arial Black" panose="020B0A04020102020204" pitchFamily="34" charset="0"/>
              </a:rPr>
              <a:t>Approach Others With Meekness &amp; Fear</a:t>
            </a:r>
          </a:p>
        </p:txBody>
      </p:sp>
      <p:sp>
        <p:nvSpPr>
          <p:cNvPr id="15" name="Rectangle 2">
            <a:extLst>
              <a:ext uri="{FF2B5EF4-FFF2-40B4-BE49-F238E27FC236}">
                <a16:creationId xmlns:a16="http://schemas.microsoft.com/office/drawing/2014/main" xmlns="" id="{31BA6224-4DC4-712C-0CAE-1D9793A3508F}"/>
              </a:ext>
            </a:extLst>
          </p:cNvPr>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1382" name="Oval 6"/>
          <p:cNvSpPr>
            <a:spLocks noChangeArrowheads="1"/>
          </p:cNvSpPr>
          <p:nvPr/>
        </p:nvSpPr>
        <p:spPr bwMode="auto">
          <a:xfrm>
            <a:off x="685800" y="1219200"/>
            <a:ext cx="7620000" cy="4343400"/>
          </a:xfrm>
          <a:prstGeom prst="ellipse">
            <a:avLst/>
          </a:prstGeom>
          <a:gradFill rotWithShape="1">
            <a:gsLst>
              <a:gs pos="0">
                <a:schemeClr val="accent2"/>
              </a:gs>
              <a:gs pos="50000">
                <a:schemeClr val="bg2"/>
              </a:gs>
              <a:gs pos="100000">
                <a:schemeClr val="accent2"/>
              </a:gs>
            </a:gsLst>
            <a:lin ang="5400000" scaled="1"/>
          </a:gra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5400" b="1" i="1">
                <a:solidFill>
                  <a:schemeClr val="bg1"/>
                </a:solidFill>
                <a:effectLst>
                  <a:outerShdw blurRad="38100" dist="38100" dir="2700000" algn="tl">
                    <a:srgbClr val="000000"/>
                  </a:outerShdw>
                </a:effectLst>
              </a:rPr>
              <a:t>Let’s work for the Lord!!!</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wipe(down)">
                                      <p:cBhvr>
                                        <p:cTn id="7" dur="580">
                                          <p:stCondLst>
                                            <p:cond delay="0"/>
                                          </p:stCondLst>
                                        </p:cTn>
                                        <p:tgtEl>
                                          <p:spTgt spid="101382"/>
                                        </p:tgtEl>
                                      </p:cBhvr>
                                    </p:animEffect>
                                    <p:anim calcmode="lin" valueType="num">
                                      <p:cBhvr>
                                        <p:cTn id="8" dur="1822" tmFilter="0,0; 0.14,0.36; 0.43,0.73; 0.71,0.91; 1.0,1.0">
                                          <p:stCondLst>
                                            <p:cond delay="0"/>
                                          </p:stCondLst>
                                        </p:cTn>
                                        <p:tgtEl>
                                          <p:spTgt spid="1013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13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13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13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138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1382"/>
                                        </p:tgtEl>
                                      </p:cBhvr>
                                      <p:to x="100000" y="60000"/>
                                    </p:animScale>
                                    <p:animScale>
                                      <p:cBhvr>
                                        <p:cTn id="14" dur="166" decel="50000">
                                          <p:stCondLst>
                                            <p:cond delay="676"/>
                                          </p:stCondLst>
                                        </p:cTn>
                                        <p:tgtEl>
                                          <p:spTgt spid="101382"/>
                                        </p:tgtEl>
                                      </p:cBhvr>
                                      <p:to x="100000" y="100000"/>
                                    </p:animScale>
                                    <p:animScale>
                                      <p:cBhvr>
                                        <p:cTn id="15" dur="26">
                                          <p:stCondLst>
                                            <p:cond delay="1312"/>
                                          </p:stCondLst>
                                        </p:cTn>
                                        <p:tgtEl>
                                          <p:spTgt spid="101382"/>
                                        </p:tgtEl>
                                      </p:cBhvr>
                                      <p:to x="100000" y="80000"/>
                                    </p:animScale>
                                    <p:animScale>
                                      <p:cBhvr>
                                        <p:cTn id="16" dur="166" decel="50000">
                                          <p:stCondLst>
                                            <p:cond delay="1338"/>
                                          </p:stCondLst>
                                        </p:cTn>
                                        <p:tgtEl>
                                          <p:spTgt spid="101382"/>
                                        </p:tgtEl>
                                      </p:cBhvr>
                                      <p:to x="100000" y="100000"/>
                                    </p:animScale>
                                    <p:animScale>
                                      <p:cBhvr>
                                        <p:cTn id="17" dur="26">
                                          <p:stCondLst>
                                            <p:cond delay="1642"/>
                                          </p:stCondLst>
                                        </p:cTn>
                                        <p:tgtEl>
                                          <p:spTgt spid="101382"/>
                                        </p:tgtEl>
                                      </p:cBhvr>
                                      <p:to x="100000" y="90000"/>
                                    </p:animScale>
                                    <p:animScale>
                                      <p:cBhvr>
                                        <p:cTn id="18" dur="166" decel="50000">
                                          <p:stCondLst>
                                            <p:cond delay="1668"/>
                                          </p:stCondLst>
                                        </p:cTn>
                                        <p:tgtEl>
                                          <p:spTgt spid="101382"/>
                                        </p:tgtEl>
                                      </p:cBhvr>
                                      <p:to x="100000" y="100000"/>
                                    </p:animScale>
                                    <p:animScale>
                                      <p:cBhvr>
                                        <p:cTn id="19" dur="26">
                                          <p:stCondLst>
                                            <p:cond delay="1808"/>
                                          </p:stCondLst>
                                        </p:cTn>
                                        <p:tgtEl>
                                          <p:spTgt spid="101382"/>
                                        </p:tgtEl>
                                      </p:cBhvr>
                                      <p:to x="100000" y="95000"/>
                                    </p:animScale>
                                    <p:animScale>
                                      <p:cBhvr>
                                        <p:cTn id="20" dur="166" decel="50000">
                                          <p:stCondLst>
                                            <p:cond delay="1834"/>
                                          </p:stCondLst>
                                        </p:cTn>
                                        <p:tgtEl>
                                          <p:spTgt spid="1013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Tree>
    <p:extLst>
      <p:ext uri="{BB962C8B-B14F-4D97-AF65-F5344CB8AC3E}">
        <p14:creationId xmlns:p14="http://schemas.microsoft.com/office/powerpoint/2010/main" val="200026091"/>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
        <p:nvSpPr>
          <p:cNvPr id="83971" name="Rectangle 3"/>
          <p:cNvSpPr>
            <a:spLocks noGrp="1" noChangeArrowheads="1"/>
          </p:cNvSpPr>
          <p:nvPr>
            <p:ph type="body" idx="1"/>
          </p:nvPr>
        </p:nvSpPr>
        <p:spPr>
          <a:xfrm>
            <a:off x="949325" y="1981200"/>
            <a:ext cx="7661275" cy="4572000"/>
          </a:xfrm>
        </p:spPr>
        <p:txBody>
          <a:bodyPr/>
          <a:lstStyle/>
          <a:p>
            <a:pPr>
              <a:spcBef>
                <a:spcPts val="4800"/>
              </a:spcBef>
              <a:buClr>
                <a:srgbClr val="996600"/>
              </a:buClr>
            </a:pPr>
            <a:r>
              <a:rPr lang="en-US" altLang="en-US" b="1" dirty="0">
                <a:solidFill>
                  <a:srgbClr val="D29B00"/>
                </a:solidFill>
                <a:effectLst>
                  <a:outerShdw blurRad="38100" dist="38100" dir="2700000" algn="tl">
                    <a:srgbClr val="000000">
                      <a:alpha val="43137"/>
                    </a:srgbClr>
                  </a:outerShdw>
                </a:effectLst>
              </a:rPr>
              <a:t>The gospel message is the power God uses to save man.</a:t>
            </a:r>
          </a:p>
        </p:txBody>
      </p:sp>
    </p:spTree>
    <p:extLst>
      <p:ext uri="{BB962C8B-B14F-4D97-AF65-F5344CB8AC3E}">
        <p14:creationId xmlns:p14="http://schemas.microsoft.com/office/powerpoint/2010/main" val="1715218450"/>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1" y="96838"/>
            <a:ext cx="7556500" cy="1412875"/>
          </a:xfrm>
        </p:spPr>
        <p:txBody>
          <a:bodyPr/>
          <a:lstStyle/>
          <a:p>
            <a:r>
              <a:rPr lang="en-US" altLang="en-US" sz="3200" b="1" dirty="0">
                <a:solidFill>
                  <a:schemeClr val="bg1"/>
                </a:solidFill>
                <a:effectLst>
                  <a:outerShdw blurRad="38100" dist="38100" dir="2700000" algn="tl">
                    <a:srgbClr val="000000">
                      <a:alpha val="43137"/>
                    </a:srgbClr>
                  </a:outerShdw>
                </a:effectLst>
              </a:rPr>
              <a:t>Every Christian’s Guide To </a:t>
            </a:r>
            <a:br>
              <a:rPr lang="en-US" altLang="en-US" sz="3200" b="1" dirty="0">
                <a:solidFill>
                  <a:schemeClr val="bg1"/>
                </a:solidFill>
                <a:effectLst>
                  <a:outerShdw blurRad="38100" dist="38100" dir="2700000" algn="tl">
                    <a:srgbClr val="000000">
                      <a:alpha val="43137"/>
                    </a:srgbClr>
                  </a:outerShdw>
                </a:effectLst>
              </a:rPr>
            </a:br>
            <a:r>
              <a:rPr lang="en-US" altLang="en-US" sz="3200" b="1" dirty="0">
                <a:solidFill>
                  <a:schemeClr val="bg1"/>
                </a:solidFill>
                <a:effectLst>
                  <a:outerShdw blurRad="38100" dist="38100" dir="2700000" algn="tl">
                    <a:srgbClr val="000000">
                      <a:alpha val="43137"/>
                    </a:srgbClr>
                  </a:outerShdw>
                </a:effectLst>
              </a:rPr>
              <a:t>Effective Evangelism</a:t>
            </a:r>
          </a:p>
        </p:txBody>
      </p:sp>
      <p:sp>
        <p:nvSpPr>
          <p:cNvPr id="78851" name="Rectangle 3"/>
          <p:cNvSpPr>
            <a:spLocks noGrp="1" noChangeArrowheads="1"/>
          </p:cNvSpPr>
          <p:nvPr>
            <p:ph type="body" idx="1"/>
          </p:nvPr>
        </p:nvSpPr>
        <p:spPr>
          <a:xfrm>
            <a:off x="990600" y="1981200"/>
            <a:ext cx="7391400" cy="4876800"/>
          </a:xfrm>
        </p:spPr>
        <p:txBody>
          <a:bodyPr/>
          <a:lstStyle/>
          <a:p>
            <a:pPr marL="0" indent="0">
              <a:spcBef>
                <a:spcPts val="0"/>
              </a:spcBef>
              <a:buFont typeface="Wingdings" pitchFamily="2" charset="2"/>
              <a:buNone/>
            </a:pPr>
            <a:r>
              <a:rPr lang="en-US" altLang="en-US" sz="4000" b="1" dirty="0">
                <a:solidFill>
                  <a:srgbClr val="D29B00"/>
                </a:solidFill>
                <a:effectLst>
                  <a:outerShdw blurRad="38100" dist="38100" dir="2700000" algn="tl">
                    <a:srgbClr val="000000">
                      <a:alpha val="43137"/>
                    </a:srgbClr>
                  </a:outerShdw>
                </a:effectLst>
              </a:rPr>
              <a:t>Romans 1:16</a:t>
            </a:r>
          </a:p>
          <a:p>
            <a:pPr marL="0" indent="0">
              <a:spcBef>
                <a:spcPts val="0"/>
              </a:spcBef>
              <a:buFont typeface="Wingdings" pitchFamily="2" charset="2"/>
              <a:buNone/>
            </a:pPr>
            <a:r>
              <a:rPr lang="en-US" altLang="en-US" sz="4000" b="1" dirty="0">
                <a:effectLst>
                  <a:outerShdw blurRad="38100" dist="38100" dir="2700000" algn="tl">
                    <a:srgbClr val="C0C0C0"/>
                  </a:outerShdw>
                </a:effectLst>
              </a:rPr>
              <a:t> </a:t>
            </a:r>
            <a:r>
              <a:rPr lang="en-US" altLang="en-US" sz="4000" dirty="0">
                <a:solidFill>
                  <a:schemeClr val="bg1"/>
                </a:solidFill>
                <a:effectLst>
                  <a:outerShdw blurRad="38100" dist="38100" dir="2700000" algn="tl">
                    <a:srgbClr val="000000">
                      <a:alpha val="43137"/>
                    </a:srgbClr>
                  </a:outerShdw>
                </a:effectLst>
              </a:rPr>
              <a:t>16 For I am not ashamed of the gospel of Christ, for it is the power of God to salvation for everyone who believes, for the Jew first and also for the Greek.</a:t>
            </a:r>
          </a:p>
          <a:p>
            <a:pPr marL="0" indent="0">
              <a:buFont typeface="Wingdings" pitchFamily="2" charset="2"/>
              <a:buNone/>
            </a:pPr>
            <a:endParaRPr lang="en-US" altLang="en-US" sz="2800" b="1" dirty="0">
              <a:solidFill>
                <a:schemeClr val="accent1"/>
              </a:solidFill>
              <a:effectLst>
                <a:outerShdw blurRad="38100" dist="38100" dir="2700000" algn="tl">
                  <a:srgbClr val="C0C0C0"/>
                </a:outerShdw>
              </a:effectLst>
            </a:endParaRPr>
          </a:p>
        </p:txBody>
      </p:sp>
    </p:spTree>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990600" y="1981200"/>
            <a:ext cx="7391400" cy="4876800"/>
          </a:xfrm>
        </p:spPr>
        <p:txBody>
          <a:bodyPr/>
          <a:lstStyle/>
          <a:p>
            <a:pPr marL="0" indent="0">
              <a:spcBef>
                <a:spcPts val="0"/>
              </a:spcBef>
              <a:buFont typeface="Wingdings" pitchFamily="2" charset="2"/>
              <a:buNone/>
            </a:pPr>
            <a:r>
              <a:rPr lang="en-US" altLang="en-US" sz="4000" b="1" dirty="0">
                <a:solidFill>
                  <a:srgbClr val="D29B00"/>
                </a:solidFill>
                <a:effectLst>
                  <a:outerShdw blurRad="38100" dist="38100" dir="2700000" algn="tl">
                    <a:srgbClr val="000000">
                      <a:alpha val="43137"/>
                    </a:srgbClr>
                  </a:outerShdw>
                </a:effectLst>
              </a:rPr>
              <a:t>John 3:16</a:t>
            </a:r>
          </a:p>
          <a:p>
            <a:pPr marL="0" indent="0">
              <a:spcBef>
                <a:spcPts val="0"/>
              </a:spcBef>
              <a:buFont typeface="Wingdings" pitchFamily="2" charset="2"/>
              <a:buNone/>
            </a:pPr>
            <a:r>
              <a:rPr lang="en-US" altLang="en-US" sz="4000" b="1" dirty="0">
                <a:effectLst>
                  <a:outerShdw blurRad="38100" dist="38100" dir="2700000" algn="tl">
                    <a:srgbClr val="000000">
                      <a:alpha val="43137"/>
                    </a:srgbClr>
                  </a:outerShdw>
                </a:effectLst>
              </a:rPr>
              <a:t> </a:t>
            </a:r>
            <a:r>
              <a:rPr lang="en-US" altLang="en-US" sz="4000" dirty="0">
                <a:solidFill>
                  <a:schemeClr val="bg1"/>
                </a:solidFill>
                <a:effectLst>
                  <a:outerShdw blurRad="38100" dist="38100" dir="2700000" algn="tl">
                    <a:srgbClr val="000000">
                      <a:alpha val="43137"/>
                    </a:srgbClr>
                  </a:outerShdw>
                </a:effectLst>
              </a:rPr>
              <a:t>16 For God so loved the world that He gave His only begotten Son, that whoever believes in Him should not perish but have everlasting life.</a:t>
            </a:r>
            <a:endParaRPr lang="en-US" altLang="en-US" sz="40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FFEFC3F9-6878-C8C2-EECF-7124593A547E}"/>
              </a:ext>
            </a:extLst>
          </p:cNvPr>
          <p:cNvSpPr>
            <a:spLocks noGrp="1"/>
          </p:cNvSpPr>
          <p:nvPr>
            <p:ph type="title"/>
          </p:nvPr>
        </p:nvSpPr>
        <p:spPr/>
        <p:txBody>
          <a:bodyPr/>
          <a:lstStyle/>
          <a:p>
            <a:endParaRPr lang="en-US"/>
          </a:p>
        </p:txBody>
      </p:sp>
      <p:sp>
        <p:nvSpPr>
          <p:cNvPr id="5" name="Rectangle 2">
            <a:extLst>
              <a:ext uri="{FF2B5EF4-FFF2-40B4-BE49-F238E27FC236}">
                <a16:creationId xmlns:a16="http://schemas.microsoft.com/office/drawing/2014/main" xmlns="" id="{3E383226-055D-D364-6DEC-9E7718BF342F}"/>
              </a:ext>
            </a:extLst>
          </p:cNvPr>
          <p:cNvSpPr txBox="1">
            <a:spLocks noChangeArrowheads="1"/>
          </p:cNvSpPr>
          <p:nvPr/>
        </p:nvSpPr>
        <p:spPr bwMode="auto">
          <a:xfrm>
            <a:off x="533401" y="96838"/>
            <a:ext cx="75565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r>
              <a:rPr lang="en-US" altLang="en-US" sz="3200" b="1" kern="0">
                <a:solidFill>
                  <a:schemeClr val="bg1"/>
                </a:solidFill>
                <a:effectLst>
                  <a:outerShdw blurRad="38100" dist="38100" dir="2700000" algn="tl">
                    <a:srgbClr val="000000">
                      <a:alpha val="43137"/>
                    </a:srgbClr>
                  </a:outerShdw>
                </a:effectLst>
              </a:rPr>
              <a:t>Every Christian’s Guide To </a:t>
            </a:r>
            <a:br>
              <a:rPr lang="en-US" altLang="en-US" sz="3200" b="1" kern="0">
                <a:solidFill>
                  <a:schemeClr val="bg1"/>
                </a:solidFill>
                <a:effectLst>
                  <a:outerShdw blurRad="38100" dist="38100" dir="2700000" algn="tl">
                    <a:srgbClr val="000000">
                      <a:alpha val="43137"/>
                    </a:srgbClr>
                  </a:outerShdw>
                </a:effectLst>
              </a:rPr>
            </a:br>
            <a:r>
              <a:rPr lang="en-US" altLang="en-US" sz="3200" b="1" kern="0">
                <a:solidFill>
                  <a:schemeClr val="bg1"/>
                </a:solidFill>
                <a:effectLst>
                  <a:outerShdw blurRad="38100" dist="38100" dir="2700000" algn="tl">
                    <a:srgbClr val="000000">
                      <a:alpha val="43137"/>
                    </a:srgbClr>
                  </a:outerShdw>
                </a:effectLst>
              </a:rPr>
              <a:t>Effective Evangelism</a:t>
            </a:r>
            <a:endParaRPr lang="en-US" altLang="en-US" sz="32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spd="slow">
    <p:wipe dir="d"/>
  </p:transition>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260</TotalTime>
  <Words>1584</Words>
  <Application>Microsoft Office PowerPoint</Application>
  <PresentationFormat>On-screen Show (4:3)</PresentationFormat>
  <Paragraphs>187</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Axis</vt:lpstr>
      <vt:lpstr>Every Christian’s Guide To Effective Evangelism</vt:lpstr>
      <vt:lpstr>Every Christian’s Guide To  Effective Evangelism</vt:lpstr>
      <vt:lpstr>PowerPoint Presentation</vt:lpstr>
      <vt:lpstr>PowerPoint Presentation</vt:lpstr>
      <vt:lpstr>PowerPoint Presentation</vt:lpstr>
      <vt:lpstr>Every Christian’s Guide To  Effective Evangelism</vt:lpstr>
      <vt:lpstr>Every Christian’s Guide To  Effective Evangelism</vt:lpstr>
      <vt:lpstr>Every Christian’s Guide To  Effective Evangelism</vt:lpstr>
      <vt:lpstr>PowerPoint Presentation</vt:lpstr>
      <vt:lpstr>PowerPoint Presentation</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Every Christian’s Guide To  Effective Evangelism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Christian’s Guide To Effective Evangelism</dc:title>
  <dc:creator>David Dann</dc:creator>
  <cp:lastModifiedBy>Murray</cp:lastModifiedBy>
  <cp:revision>33</cp:revision>
  <dcterms:created xsi:type="dcterms:W3CDTF">2008-09-11T18:25:57Z</dcterms:created>
  <dcterms:modified xsi:type="dcterms:W3CDTF">2023-05-15T17:05:41Z</dcterms:modified>
</cp:coreProperties>
</file>